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72" r:id="rId2"/>
    <p:sldId id="273" r:id="rId3"/>
    <p:sldId id="280" r:id="rId4"/>
    <p:sldId id="274" r:id="rId5"/>
    <p:sldId id="276" r:id="rId6"/>
    <p:sldId id="287" r:id="rId7"/>
    <p:sldId id="288" r:id="rId8"/>
    <p:sldId id="289" r:id="rId9"/>
    <p:sldId id="290" r:id="rId10"/>
    <p:sldId id="285" r:id="rId11"/>
    <p:sldId id="28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10/26/2023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10/26/2023</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10/26/2023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10/26/2023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10/26/2023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10/26/2023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10/26/2023</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10/26/2023</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10/26/2023</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10/26/2023</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10/26/2023</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10/26/2023</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10/26/2023</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pxfuel.com/en/free-photo-xseyv" TargetMode="External"/><Relationship Id="rId5" Type="http://schemas.openxmlformats.org/officeDocument/2006/relationships/image" Target="../media/image6.jpeg"/><Relationship Id="rId4" Type="http://schemas.openxmlformats.org/officeDocument/2006/relationships/hyperlink" Target="https://www.hrconnect.cl/desarrollo/definir-el-como-en-la-gestion-del-desempeno/"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ccmit.mit.edu/problem-solv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181717" y="906441"/>
            <a:ext cx="10468864" cy="1828800"/>
          </a:xfrm>
        </p:spPr>
        <p:txBody>
          <a:bodyPr>
            <a:normAutofit/>
          </a:bodyPr>
          <a:lstStyle/>
          <a:p>
            <a:r>
              <a:rPr lang="en-US" altLang="zh-CN" sz="2400" dirty="0"/>
              <a:t>Problems from Policy Review </a:t>
            </a:r>
            <a:br>
              <a:rPr lang="en-US" altLang="zh-CN" sz="3200" dirty="0"/>
            </a:br>
            <a:r>
              <a:rPr lang="zh-CN" altLang="en-US" sz="2000" dirty="0"/>
              <a:t>保单年审中发现的一些问题</a:t>
            </a:r>
            <a:endParaRPr lang="en-US" sz="2000" dirty="0"/>
          </a:p>
        </p:txBody>
      </p:sp>
      <p:sp>
        <p:nvSpPr>
          <p:cNvPr id="5" name="Subtitle 4"/>
          <p:cNvSpPr>
            <a:spLocks noGrp="1"/>
          </p:cNvSpPr>
          <p:nvPr>
            <p:ph type="subTitle" idx="1"/>
          </p:nvPr>
        </p:nvSpPr>
        <p:spPr>
          <a:xfrm>
            <a:off x="1247891" y="2853551"/>
            <a:ext cx="10472928" cy="1752600"/>
          </a:xfrm>
        </p:spPr>
        <p:txBody>
          <a:bodyPr>
            <a:normAutofit/>
          </a:bodyPr>
          <a:lstStyle/>
          <a:p>
            <a:endParaRPr lang="en-US" dirty="0"/>
          </a:p>
          <a:p>
            <a:r>
              <a:rPr lang="en-US" sz="2100" dirty="0">
                <a:solidFill>
                  <a:schemeClr val="bg1">
                    <a:lumMod val="50000"/>
                  </a:schemeClr>
                </a:solidFill>
                <a:latin typeface="Arial" panose="020B0604020202020204" pitchFamily="34" charset="0"/>
                <a:cs typeface="Arial" panose="020B0604020202020204" pitchFamily="34" charset="0"/>
              </a:rPr>
              <a:t>Presenter Name:  </a:t>
            </a:r>
            <a:r>
              <a:rPr lang="en-US" altLang="zh-CN" sz="2100" dirty="0">
                <a:solidFill>
                  <a:schemeClr val="bg1">
                    <a:lumMod val="50000"/>
                  </a:schemeClr>
                </a:solidFill>
                <a:latin typeface="Arial" panose="020B0604020202020204" pitchFamily="34" charset="0"/>
                <a:cs typeface="Arial" panose="020B0604020202020204" pitchFamily="34" charset="0"/>
              </a:rPr>
              <a:t>Anita</a:t>
            </a:r>
            <a:endParaRPr lang="en-US" sz="2100" dirty="0">
              <a:solidFill>
                <a:schemeClr val="bg1">
                  <a:lumMod val="50000"/>
                </a:schemeClr>
              </a:solidFill>
              <a:latin typeface="Arial" panose="020B0604020202020204" pitchFamily="34" charset="0"/>
              <a:cs typeface="Arial" panose="020B0604020202020204" pitchFamily="34" charset="0"/>
            </a:endParaRPr>
          </a:p>
          <a:p>
            <a:r>
              <a:rPr lang="en-US" sz="2100" dirty="0">
                <a:solidFill>
                  <a:schemeClr val="bg1">
                    <a:lumMod val="50000"/>
                  </a:schemeClr>
                </a:solidFill>
                <a:latin typeface="Arial" panose="020B0604020202020204" pitchFamily="34" charset="0"/>
                <a:cs typeface="Arial" panose="020B0604020202020204" pitchFamily="34" charset="0"/>
              </a:rPr>
              <a:t>Ginkgo Financial Services Ltd</a:t>
            </a:r>
          </a:p>
          <a:p>
            <a:r>
              <a:rPr lang="en-US" altLang="zh-CN" sz="2100" dirty="0">
                <a:solidFill>
                  <a:schemeClr val="bg1">
                    <a:lumMod val="50000"/>
                  </a:schemeClr>
                </a:solidFill>
                <a:latin typeface="Arial" panose="020B0604020202020204" pitchFamily="34" charset="0"/>
                <a:cs typeface="Arial" panose="020B0604020202020204" pitchFamily="34" charset="0"/>
              </a:rPr>
              <a:t> </a:t>
            </a:r>
            <a:endParaRPr lang="en-US" sz="2100" dirty="0">
              <a:solidFill>
                <a:schemeClr val="bg1">
                  <a:lumMod val="50000"/>
                </a:schemeClr>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346" y="2428867"/>
            <a:ext cx="2628472" cy="2295595"/>
          </a:xfrm>
          <a:prstGeom prst="rect">
            <a:avLst/>
          </a:prstGeom>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zh-CN" sz="3600" b="1" dirty="0">
                <a:latin typeface="Arial Rounded MT Bold" panose="020F0704030504030204" pitchFamily="34" charset="0"/>
              </a:rPr>
              <a:t>GINKGO Services</a:t>
            </a:r>
          </a:p>
        </p:txBody>
      </p:sp>
      <p:sp>
        <p:nvSpPr>
          <p:cNvPr id="4" name="TextBox 3"/>
          <p:cNvSpPr txBox="1"/>
          <p:nvPr/>
        </p:nvSpPr>
        <p:spPr>
          <a:xfrm>
            <a:off x="609600" y="1922886"/>
            <a:ext cx="9883806" cy="646331"/>
          </a:xfrm>
          <a:prstGeom prst="rect">
            <a:avLst/>
          </a:prstGeom>
          <a:noFill/>
          <a:ln>
            <a:noFill/>
          </a:ln>
        </p:spPr>
        <p:txBody>
          <a:bodyPr wrap="square" rtlCol="0">
            <a:spAutoFit/>
          </a:bodyPr>
          <a:lstStyle/>
          <a:p>
            <a:r>
              <a:rPr lang="zh-CN" altLang="en-US" dirty="0"/>
              <a:t> </a:t>
            </a:r>
            <a:endParaRPr lang="en-US" altLang="zh-CN" dirty="0"/>
          </a:p>
          <a:p>
            <a:endParaRPr lang="en-AU" dirty="0" err="1">
              <a:solidFill>
                <a:srgbClr val="FF0000"/>
              </a:solidFill>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554" y="5504154"/>
            <a:ext cx="1764446" cy="1353845"/>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20187" y="800469"/>
            <a:ext cx="1764446" cy="1353845"/>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847" y="2267377"/>
            <a:ext cx="1784266" cy="1254698"/>
          </a:xfrm>
          <a:prstGeom prst="rect">
            <a:avLst/>
          </a:prstGeom>
        </p:spPr>
      </p:pic>
      <p:sp>
        <p:nvSpPr>
          <p:cNvPr id="2" name="Rectangle 1"/>
          <p:cNvSpPr/>
          <p:nvPr/>
        </p:nvSpPr>
        <p:spPr>
          <a:xfrm>
            <a:off x="2763914" y="2433061"/>
            <a:ext cx="2607076" cy="923330"/>
          </a:xfrm>
          <a:prstGeom prst="rect">
            <a:avLst/>
          </a:prstGeom>
        </p:spPr>
        <p:txBody>
          <a:bodyPr wrap="square">
            <a:spAutoFit/>
          </a:bodyPr>
          <a:lstStyle/>
          <a:p>
            <a:pPr marL="285750" indent="-285750">
              <a:buFont typeface="Wingdings" panose="05000000000000000000" pitchFamily="2" charset="2"/>
              <a:buChar char="ü"/>
            </a:pPr>
            <a:r>
              <a:rPr lang="en-US" altLang="zh-CN" dirty="0"/>
              <a:t>Home loan</a:t>
            </a:r>
          </a:p>
          <a:p>
            <a:pPr marL="285750" indent="-285750">
              <a:buFont typeface="Wingdings" panose="05000000000000000000" pitchFamily="2" charset="2"/>
              <a:buChar char="ü"/>
            </a:pPr>
            <a:r>
              <a:rPr lang="en-US" altLang="zh-CN" dirty="0"/>
              <a:t>Construction Loan</a:t>
            </a:r>
          </a:p>
          <a:p>
            <a:pPr marL="285750" indent="-285750">
              <a:buFont typeface="Wingdings" panose="05000000000000000000" pitchFamily="2" charset="2"/>
              <a:buChar char="ü"/>
            </a:pPr>
            <a:r>
              <a:rPr lang="en-US" altLang="zh-CN" dirty="0"/>
              <a:t>Business Loan</a:t>
            </a:r>
            <a:endParaRPr lang="en-AU"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0082" y="2108472"/>
            <a:ext cx="2193294" cy="1413604"/>
          </a:xfrm>
          <a:prstGeom prst="rect">
            <a:avLst/>
          </a:prstGeom>
        </p:spPr>
      </p:pic>
      <p:sp>
        <p:nvSpPr>
          <p:cNvPr id="6" name="Rectangle 5"/>
          <p:cNvSpPr/>
          <p:nvPr/>
        </p:nvSpPr>
        <p:spPr>
          <a:xfrm>
            <a:off x="8550421" y="2108472"/>
            <a:ext cx="2912880" cy="2031325"/>
          </a:xfrm>
          <a:prstGeom prst="rect">
            <a:avLst/>
          </a:prstGeom>
        </p:spPr>
        <p:txBody>
          <a:bodyPr wrap="square">
            <a:spAutoFit/>
          </a:bodyPr>
          <a:lstStyle/>
          <a:p>
            <a:pPr marL="285750" indent="-285750">
              <a:buFont typeface="Wingdings" panose="05000000000000000000" pitchFamily="2" charset="2"/>
              <a:buChar char="ü"/>
            </a:pPr>
            <a:r>
              <a:rPr lang="en-US" altLang="zh-CN" dirty="0"/>
              <a:t>Medical Insurance</a:t>
            </a:r>
          </a:p>
          <a:p>
            <a:pPr marL="285750" indent="-285750">
              <a:buFont typeface="Wingdings" panose="05000000000000000000" pitchFamily="2" charset="2"/>
              <a:buChar char="ü"/>
            </a:pPr>
            <a:r>
              <a:rPr lang="en-US" altLang="zh-CN" dirty="0"/>
              <a:t>Life Insurance</a:t>
            </a:r>
          </a:p>
          <a:p>
            <a:pPr marL="285750" indent="-285750">
              <a:buFont typeface="Wingdings" panose="05000000000000000000" pitchFamily="2" charset="2"/>
              <a:buChar char="ü"/>
            </a:pPr>
            <a:r>
              <a:rPr lang="en-US" altLang="zh-CN" dirty="0"/>
              <a:t>Trauma </a:t>
            </a:r>
          </a:p>
          <a:p>
            <a:pPr marL="285750" indent="-285750">
              <a:buFont typeface="Wingdings" panose="05000000000000000000" pitchFamily="2" charset="2"/>
              <a:buChar char="ü"/>
            </a:pPr>
            <a:r>
              <a:rPr lang="en-US" altLang="zh-CN" dirty="0"/>
              <a:t>TPD</a:t>
            </a:r>
          </a:p>
          <a:p>
            <a:pPr marL="285750" indent="-285750">
              <a:buFont typeface="Wingdings" panose="05000000000000000000" pitchFamily="2" charset="2"/>
              <a:buChar char="ü"/>
            </a:pPr>
            <a:r>
              <a:rPr lang="en-US" altLang="zh-CN" dirty="0"/>
              <a:t>Income Protection</a:t>
            </a:r>
          </a:p>
          <a:p>
            <a:pPr marL="285750" indent="-285750">
              <a:buFont typeface="Wingdings" panose="05000000000000000000" pitchFamily="2" charset="2"/>
              <a:buChar char="ü"/>
            </a:pPr>
            <a:r>
              <a:rPr lang="en-US" altLang="zh-CN" dirty="0"/>
              <a:t>Mortgage Protection</a:t>
            </a:r>
          </a:p>
          <a:p>
            <a:pPr marL="285750" indent="-285750">
              <a:buFont typeface="Wingdings" panose="05000000000000000000" pitchFamily="2" charset="2"/>
              <a:buChar char="ü"/>
            </a:pPr>
            <a:r>
              <a:rPr lang="en-US" altLang="zh-CN" dirty="0"/>
              <a:t>Business Insurance</a:t>
            </a: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118" y="4571718"/>
            <a:ext cx="6023330" cy="1609358"/>
          </a:xfrm>
          <a:prstGeom prst="rect">
            <a:avLst/>
          </a:prstGeom>
        </p:spPr>
      </p:pic>
      <p:sp>
        <p:nvSpPr>
          <p:cNvPr id="13" name="Rectangle 12"/>
          <p:cNvSpPr/>
          <p:nvPr/>
        </p:nvSpPr>
        <p:spPr>
          <a:xfrm>
            <a:off x="5367301" y="4970681"/>
            <a:ext cx="6096000" cy="646331"/>
          </a:xfrm>
          <a:prstGeom prst="rect">
            <a:avLst/>
          </a:prstGeom>
        </p:spPr>
        <p:txBody>
          <a:bodyPr>
            <a:spAutoFit/>
          </a:bodyPr>
          <a:lstStyle/>
          <a:p>
            <a:r>
              <a:rPr lang="en-US" altLang="zh-CN" dirty="0"/>
              <a:t>Joyce He </a:t>
            </a:r>
            <a:r>
              <a:rPr lang="zh-CN" altLang="en-US" dirty="0"/>
              <a:t>：</a:t>
            </a:r>
            <a:r>
              <a:rPr lang="en-US" altLang="zh-CN" dirty="0"/>
              <a:t>021-1877785 </a:t>
            </a:r>
          </a:p>
          <a:p>
            <a:r>
              <a:rPr lang="en-US" altLang="zh-CN" dirty="0"/>
              <a:t>Anita Fu</a:t>
            </a:r>
            <a:r>
              <a:rPr lang="zh-CN" altLang="en-US" dirty="0"/>
              <a:t>： </a:t>
            </a:r>
            <a:r>
              <a:rPr lang="en-US" altLang="zh-CN" dirty="0"/>
              <a:t>021-2881985</a:t>
            </a:r>
            <a:endParaRPr lang="en-US" dirty="0"/>
          </a:p>
        </p:txBody>
      </p:sp>
    </p:spTree>
    <p:extLst>
      <p:ext uri="{BB962C8B-B14F-4D97-AF65-F5344CB8AC3E}">
        <p14:creationId xmlns:p14="http://schemas.microsoft.com/office/powerpoint/2010/main" val="577336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313281" y="5502960"/>
            <a:ext cx="1762383" cy="135504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0317" y="1339273"/>
            <a:ext cx="6898409" cy="4598939"/>
          </a:xfrm>
          <a:prstGeom prst="rect">
            <a:avLst/>
          </a:prstGeom>
        </p:spPr>
      </p:pic>
    </p:spTree>
    <p:extLst>
      <p:ext uri="{BB962C8B-B14F-4D97-AF65-F5344CB8AC3E}">
        <p14:creationId xmlns:p14="http://schemas.microsoft.com/office/powerpoint/2010/main" val="3156593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NZ" altLang="zh-TW" sz="4000" b="1" dirty="0">
                <a:latin typeface="Arial Rounded MT Bold" panose="020F0704030504030204" pitchFamily="34" charset="0"/>
              </a:rPr>
              <a:t>Before we start - Disclaimer</a:t>
            </a:r>
            <a:endParaRPr lang="en-US" sz="4000" dirty="0"/>
          </a:p>
        </p:txBody>
      </p:sp>
      <p:sp>
        <p:nvSpPr>
          <p:cNvPr id="2" name="Content Placeholder 1"/>
          <p:cNvSpPr>
            <a:spLocks noGrp="1"/>
          </p:cNvSpPr>
          <p:nvPr>
            <p:ph idx="1"/>
          </p:nvPr>
        </p:nvSpPr>
        <p:spPr>
          <a:xfrm>
            <a:off x="609600" y="1935480"/>
            <a:ext cx="10647285" cy="4389120"/>
          </a:xfrm>
        </p:spPr>
        <p:txBody>
          <a:bodyPr>
            <a:normAutofit/>
          </a:bodyPr>
          <a:lstStyle/>
          <a:p>
            <a:pPr algn="just"/>
            <a:r>
              <a:rPr lang="en-NZ" altLang="zh-TW" sz="2400" dirty="0">
                <a:latin typeface="Arial" panose="020B0604020202020204" pitchFamily="34" charset="0"/>
                <a:cs typeface="Arial" panose="020B0604020202020204" pitchFamily="34" charset="0"/>
              </a:rPr>
              <a:t>The information contained in this presentation is intended to provide general information to attendees. All reasonable measures have been taken to ensure the quality and accuracy of the presentation material.</a:t>
            </a:r>
          </a:p>
          <a:p>
            <a:pPr algn="just"/>
            <a:endParaRPr lang="en-NZ" altLang="zh-TW" sz="2400" dirty="0">
              <a:latin typeface="Arial" panose="020B0604020202020204" pitchFamily="34" charset="0"/>
              <a:cs typeface="Arial" panose="020B0604020202020204" pitchFamily="34" charset="0"/>
            </a:endParaRPr>
          </a:p>
          <a:p>
            <a:pPr algn="just"/>
            <a:r>
              <a:rPr lang="en-NZ" altLang="zh-TW" sz="2400" dirty="0">
                <a:latin typeface="Arial" panose="020B0604020202020204" pitchFamily="34" charset="0"/>
                <a:cs typeface="Arial" panose="020B0604020202020204" pitchFamily="34" charset="0"/>
              </a:rPr>
              <a:t>Neither </a:t>
            </a:r>
            <a:r>
              <a:rPr lang="en-US" altLang="zh-CN" sz="2400" dirty="0">
                <a:latin typeface="Arial" panose="020B0604020202020204" pitchFamily="34" charset="0"/>
                <a:cs typeface="Arial" panose="020B0604020202020204" pitchFamily="34" charset="0"/>
              </a:rPr>
              <a:t>Ginkgo Financial Services Ltd </a:t>
            </a:r>
            <a:r>
              <a:rPr lang="en-NZ" altLang="zh-TW" sz="2400" dirty="0">
                <a:latin typeface="Arial" panose="020B0604020202020204" pitchFamily="34" charset="0"/>
                <a:cs typeface="Arial" panose="020B0604020202020204" pitchFamily="34" charset="0"/>
              </a:rPr>
              <a:t>nor the presenter gives any warranty, express or implied, nor assumes any legal liability or responsibility for the accuracy, correctness, completeness or use of any information that is available in this presentation. Attendees should always refer to policy documentation or Professionals for accurate and complete information.</a:t>
            </a:r>
            <a:endParaRPr lang="zh-TW" altLang="en-US" sz="2400" dirty="0">
              <a:latin typeface="Arial" panose="020B0604020202020204" pitchFamily="34" charset="0"/>
              <a:cs typeface="Arial" panose="020B0604020202020204" pitchFamily="34" charset="0"/>
            </a:endParaRP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554" y="5504154"/>
            <a:ext cx="1764446" cy="1353845"/>
          </a:xfrm>
          <a:prstGeom prst="rect">
            <a:avLst/>
          </a:prstGeom>
        </p:spPr>
      </p:pic>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zh-CN" altLang="en-US" sz="3600" b="1" dirty="0">
                <a:latin typeface="Arial Rounded MT Bold" panose="020F0704030504030204" pitchFamily="34" charset="0"/>
              </a:rPr>
              <a:t>我们今天讨论的问题</a:t>
            </a:r>
            <a:endParaRPr lang="en-US" sz="3600" dirty="0"/>
          </a:p>
        </p:txBody>
      </p:sp>
      <p:sp>
        <p:nvSpPr>
          <p:cNvPr id="2" name="Content Placeholder 1"/>
          <p:cNvSpPr>
            <a:spLocks noGrp="1"/>
          </p:cNvSpPr>
          <p:nvPr>
            <p:ph idx="1"/>
          </p:nvPr>
        </p:nvSpPr>
        <p:spPr>
          <a:xfrm>
            <a:off x="443985" y="2269184"/>
            <a:ext cx="10972800" cy="4389120"/>
          </a:xfrm>
        </p:spPr>
        <p:txBody>
          <a:bodyPr/>
          <a:lstStyle/>
          <a:p>
            <a:r>
              <a:rPr lang="en-US" altLang="zh-CN" sz="2400" dirty="0">
                <a:latin typeface="Arial" panose="020B0604020202020204" pitchFamily="34" charset="0"/>
                <a:cs typeface="Arial" panose="020B0604020202020204" pitchFamily="34" charset="0"/>
              </a:rPr>
              <a:t>Policy Review Meeting</a:t>
            </a:r>
            <a:r>
              <a:rPr lang="zh-CN" altLang="en-US" sz="2400" dirty="0">
                <a:latin typeface="Arial" panose="020B0604020202020204" pitchFamily="34" charset="0"/>
                <a:cs typeface="Arial" panose="020B0604020202020204" pitchFamily="34" charset="0"/>
              </a:rPr>
              <a:t>的重要性</a:t>
            </a:r>
            <a:endParaRPr lang="en-NZ" altLang="zh-CN" sz="2400" dirty="0">
              <a:latin typeface="Arial" panose="020B0604020202020204" pitchFamily="34" charset="0"/>
              <a:cs typeface="Arial" panose="020B0604020202020204" pitchFamily="34" charset="0"/>
            </a:endParaRPr>
          </a:p>
          <a:p>
            <a:r>
              <a:rPr lang="en-US" altLang="zh-CN" sz="2400" dirty="0">
                <a:latin typeface="Arial" panose="020B0604020202020204" pitchFamily="34" charset="0"/>
                <a:cs typeface="Arial" panose="020B0604020202020204" pitchFamily="34" charset="0"/>
              </a:rPr>
              <a:t>Southern Cross Policy review meeting </a:t>
            </a:r>
            <a:r>
              <a:rPr lang="zh-CN" altLang="en-US" sz="2400" dirty="0">
                <a:latin typeface="Arial" panose="020B0604020202020204" pitchFamily="34" charset="0"/>
                <a:cs typeface="Arial" panose="020B0604020202020204" pitchFamily="34" charset="0"/>
              </a:rPr>
              <a:t>分享</a:t>
            </a:r>
            <a:endParaRPr lang="en-NZ" altLang="zh-CN" sz="2400" dirty="0">
              <a:latin typeface="Arial" panose="020B0604020202020204" pitchFamily="34" charset="0"/>
              <a:cs typeface="Arial" panose="020B0604020202020204" pitchFamily="34" charset="0"/>
            </a:endParaRPr>
          </a:p>
          <a:p>
            <a:r>
              <a:rPr lang="en-US" altLang="zh-CN" sz="2400" dirty="0">
                <a:latin typeface="Arial" panose="020B0604020202020204" pitchFamily="34" charset="0"/>
                <a:cs typeface="Arial" panose="020B0604020202020204" pitchFamily="34" charset="0"/>
              </a:rPr>
              <a:t>nib policy review meeting </a:t>
            </a:r>
            <a:r>
              <a:rPr lang="zh-CN" altLang="en-US" sz="2400" dirty="0">
                <a:latin typeface="Arial" panose="020B0604020202020204" pitchFamily="34" charset="0"/>
                <a:cs typeface="Arial" panose="020B0604020202020204" pitchFamily="34" charset="0"/>
              </a:rPr>
              <a:t>分享</a:t>
            </a:r>
            <a:endParaRPr lang="en-NZ" altLang="zh-CN" sz="2400" dirty="0">
              <a:latin typeface="Arial" panose="020B0604020202020204" pitchFamily="34" charset="0"/>
              <a:cs typeface="Arial" panose="020B0604020202020204" pitchFamily="34" charset="0"/>
            </a:endParaRPr>
          </a:p>
          <a:p>
            <a:r>
              <a:rPr lang="en-US" altLang="zh-CN" sz="2400" dirty="0">
                <a:latin typeface="Arial" panose="020B0604020202020204" pitchFamily="34" charset="0"/>
                <a:cs typeface="Arial" panose="020B0604020202020204" pitchFamily="34" charset="0"/>
              </a:rPr>
              <a:t>AIA policy review meeting </a:t>
            </a:r>
            <a:r>
              <a:rPr lang="zh-CN" altLang="en-US" sz="2400" dirty="0">
                <a:latin typeface="Arial" panose="020B0604020202020204" pitchFamily="34" charset="0"/>
                <a:cs typeface="Arial" panose="020B0604020202020204" pitchFamily="34" charset="0"/>
              </a:rPr>
              <a:t>分享</a:t>
            </a:r>
            <a:endParaRPr lang="en-NZ" altLang="zh-CN" sz="2400" dirty="0">
              <a:latin typeface="Arial" panose="020B0604020202020204" pitchFamily="34" charset="0"/>
              <a:cs typeface="Arial" panose="020B0604020202020204" pitchFamily="34" charset="0"/>
            </a:endParaRPr>
          </a:p>
          <a:p>
            <a:r>
              <a:rPr lang="en-US" altLang="zh-CN" sz="2400" dirty="0" err="1">
                <a:latin typeface="Arial" panose="020B0604020202020204" pitchFamily="34" charset="0"/>
                <a:cs typeface="Arial" panose="020B0604020202020204" pitchFamily="34" charset="0"/>
              </a:rPr>
              <a:t>Accuro</a:t>
            </a:r>
            <a:r>
              <a:rPr lang="en-US" altLang="zh-CN" sz="2400" dirty="0">
                <a:latin typeface="Arial" panose="020B0604020202020204" pitchFamily="34" charset="0"/>
                <a:cs typeface="Arial" panose="020B0604020202020204" pitchFamily="34" charset="0"/>
              </a:rPr>
              <a:t> policy review meeting </a:t>
            </a:r>
            <a:r>
              <a:rPr lang="zh-CN" altLang="en-US" sz="2400" dirty="0">
                <a:latin typeface="Arial" panose="020B0604020202020204" pitchFamily="34" charset="0"/>
                <a:cs typeface="Arial" panose="020B0604020202020204" pitchFamily="34" charset="0"/>
              </a:rPr>
              <a:t>分享</a:t>
            </a:r>
            <a:endParaRPr lang="en-NZ" altLang="zh-CN" sz="2400" dirty="0">
              <a:latin typeface="Arial" panose="020B0604020202020204" pitchFamily="34" charset="0"/>
              <a:cs typeface="Arial" panose="020B0604020202020204" pitchFamily="34" charset="0"/>
            </a:endParaRPr>
          </a:p>
          <a:p>
            <a:r>
              <a:rPr lang="zh-CN" altLang="en-US" sz="2400" dirty="0">
                <a:latin typeface="Arial" panose="020B0604020202020204" pitchFamily="34" charset="0"/>
                <a:cs typeface="Arial" panose="020B0604020202020204" pitchFamily="34" charset="0"/>
              </a:rPr>
              <a:t>其他问题</a:t>
            </a:r>
            <a:endParaRPr lang="en-NZ" altLang="zh-CN" sz="2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72113" y="4006515"/>
            <a:ext cx="3855441" cy="192772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7554" y="5504154"/>
            <a:ext cx="1764446" cy="1353845"/>
          </a:xfrm>
          <a:prstGeom prst="rect">
            <a:avLst/>
          </a:prstGeom>
        </p:spPr>
      </p:pic>
    </p:spTree>
    <p:extLst>
      <p:ext uri="{BB962C8B-B14F-4D97-AF65-F5344CB8AC3E}">
        <p14:creationId xmlns:p14="http://schemas.microsoft.com/office/powerpoint/2010/main" val="236242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zh-CN" sz="3600" b="1" dirty="0">
                <a:latin typeface="Arial Rounded MT Bold" panose="020F0704030504030204" pitchFamily="34" charset="0"/>
              </a:rPr>
              <a:t>1. Policy Review- </a:t>
            </a:r>
            <a:r>
              <a:rPr lang="zh-CN" altLang="en-US" sz="3600" b="1" dirty="0">
                <a:latin typeface="Arial Rounded MT Bold" panose="020F0704030504030204" pitchFamily="34" charset="0"/>
              </a:rPr>
              <a:t>保单年审会议的重要性</a:t>
            </a:r>
            <a:br>
              <a:rPr lang="en-NZ" altLang="zh-CN" sz="3600" dirty="0">
                <a:latin typeface="Arial" panose="020B0604020202020204" pitchFamily="34" charset="0"/>
                <a:cs typeface="Arial" panose="020B0604020202020204" pitchFamily="34" charset="0"/>
              </a:rPr>
            </a:br>
            <a:endParaRPr lang="en-US" sz="2400" b="1" dirty="0">
              <a:latin typeface="Arial Rounded MT Bold" panose="020F0704030504030204" pitchFamily="34" charset="0"/>
            </a:endParaRPr>
          </a:p>
        </p:txBody>
      </p:sp>
      <p:sp>
        <p:nvSpPr>
          <p:cNvPr id="2" name="Content Placeholder 1"/>
          <p:cNvSpPr>
            <a:spLocks noGrp="1"/>
          </p:cNvSpPr>
          <p:nvPr>
            <p:ph idx="1"/>
          </p:nvPr>
        </p:nvSpPr>
        <p:spPr>
          <a:xfrm>
            <a:off x="609600" y="1935480"/>
            <a:ext cx="10972800" cy="4784916"/>
          </a:xfrm>
          <a:ln>
            <a:noFill/>
          </a:ln>
        </p:spPr>
        <p:txBody>
          <a:bodyPr/>
          <a:lstStyle/>
          <a:p>
            <a:pPr marL="0" indent="0">
              <a:buNone/>
            </a:pPr>
            <a:endParaRPr lang="en-US" sz="1600" dirty="0">
              <a:latin typeface="+mj-ea"/>
              <a:ea typeface="+mj-ea"/>
              <a:cs typeface="Arial" panose="020B0604020202020204" pitchFamily="34" charset="0"/>
            </a:endParaRPr>
          </a:p>
          <a:p>
            <a:pPr marL="0" indent="0">
              <a:buNone/>
            </a:pPr>
            <a:endParaRPr lang="en-US" sz="1600" dirty="0">
              <a:latin typeface="+mj-ea"/>
              <a:ea typeface="+mj-ea"/>
              <a:cs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554" y="5504154"/>
            <a:ext cx="1764446" cy="1353845"/>
          </a:xfrm>
          <a:prstGeom prst="rect">
            <a:avLst/>
          </a:prstGeom>
        </p:spPr>
      </p:pic>
      <p:sp>
        <p:nvSpPr>
          <p:cNvPr id="9" name="TextBox 8"/>
          <p:cNvSpPr txBox="1"/>
          <p:nvPr/>
        </p:nvSpPr>
        <p:spPr>
          <a:xfrm>
            <a:off x="466681" y="1474633"/>
            <a:ext cx="10972800" cy="3711209"/>
          </a:xfrm>
          <a:prstGeom prst="rect">
            <a:avLst/>
          </a:prstGeom>
          <a:noFill/>
          <a:ln>
            <a:noFill/>
          </a:ln>
        </p:spPr>
        <p:txBody>
          <a:bodyPr wrap="square" rtlCol="0">
            <a:spAutoFit/>
          </a:bodyPr>
          <a:lstStyle/>
          <a:p>
            <a:pPr>
              <a:lnSpc>
                <a:spcPct val="150000"/>
              </a:lnSpc>
            </a:pPr>
            <a:endParaRPr lang="en-NZ" altLang="zh-CN" sz="1200" dirty="0"/>
          </a:p>
          <a:p>
            <a:pPr>
              <a:lnSpc>
                <a:spcPct val="150000"/>
              </a:lnSpc>
            </a:pPr>
            <a:r>
              <a:rPr lang="en-US" altLang="zh-CN" b="1" dirty="0"/>
              <a:t>5</a:t>
            </a:r>
            <a:r>
              <a:rPr lang="zh-CN" altLang="en-US" b="1" dirty="0"/>
              <a:t>个重要原因： </a:t>
            </a:r>
            <a:endParaRPr lang="en-NZ" altLang="zh-CN" b="1" dirty="0"/>
          </a:p>
          <a:p>
            <a:pPr marL="228600" indent="-228600">
              <a:lnSpc>
                <a:spcPct val="150000"/>
              </a:lnSpc>
              <a:buAutoNum type="arabicPeriod"/>
            </a:pPr>
            <a:r>
              <a:rPr lang="zh-CN" altLang="en-US" sz="1600" b="1" dirty="0">
                <a:solidFill>
                  <a:srgbClr val="00B050"/>
                </a:solidFill>
                <a:latin typeface="Arial" panose="020B0604020202020204" pitchFamily="34" charset="0"/>
                <a:cs typeface="Arial" panose="020B0604020202020204" pitchFamily="34" charset="0"/>
              </a:rPr>
              <a:t>了解自己的保单</a:t>
            </a:r>
            <a:r>
              <a:rPr lang="en-AU" sz="1600" b="1" dirty="0">
                <a:solidFill>
                  <a:srgbClr val="00B050"/>
                </a:solidFill>
                <a:latin typeface="Arial" panose="020B0604020202020204" pitchFamily="34" charset="0"/>
                <a:cs typeface="Arial" panose="020B0604020202020204" pitchFamily="34" charset="0"/>
              </a:rPr>
              <a:t>Get to know your own protection</a:t>
            </a:r>
            <a:r>
              <a:rPr lang="zh-CN" altLang="en-US" sz="1600" b="1" dirty="0">
                <a:solidFill>
                  <a:srgbClr val="00B050"/>
                </a:solidFill>
                <a:latin typeface="Arial" panose="020B0604020202020204" pitchFamily="34" charset="0"/>
                <a:cs typeface="Arial" panose="020B0604020202020204" pitchFamily="34" charset="0"/>
              </a:rPr>
              <a:t>；</a:t>
            </a:r>
            <a:endParaRPr lang="en-NZ" altLang="zh-CN" sz="1600" b="1" dirty="0">
              <a:solidFill>
                <a:srgbClr val="00B050"/>
              </a:solidFill>
              <a:latin typeface="Arial" panose="020B0604020202020204" pitchFamily="34" charset="0"/>
              <a:cs typeface="Arial" panose="020B0604020202020204" pitchFamily="34" charset="0"/>
            </a:endParaRPr>
          </a:p>
          <a:p>
            <a:pPr marL="228600" indent="-228600">
              <a:lnSpc>
                <a:spcPct val="150000"/>
              </a:lnSpc>
              <a:buFontTx/>
              <a:buAutoNum type="arabicPeriod"/>
            </a:pPr>
            <a:r>
              <a:rPr lang="zh-CN" altLang="en-US" sz="1600" b="1" dirty="0">
                <a:solidFill>
                  <a:srgbClr val="00B050"/>
                </a:solidFill>
                <a:latin typeface="Arial" panose="020B0604020202020204" pitchFamily="34" charset="0"/>
                <a:cs typeface="Arial" panose="020B0604020202020204" pitchFamily="34" charset="0"/>
              </a:rPr>
              <a:t>弥补不足的保障 </a:t>
            </a:r>
            <a:r>
              <a:rPr lang="en-AU" altLang="zh-CN" sz="1600" b="1" dirty="0">
                <a:solidFill>
                  <a:srgbClr val="00B050"/>
                </a:solidFill>
                <a:latin typeface="Arial" panose="020B0604020202020204" pitchFamily="34" charset="0"/>
                <a:cs typeface="Arial" panose="020B0604020202020204" pitchFamily="34" charset="0"/>
              </a:rPr>
              <a:t>Fill the insufficient of your protection</a:t>
            </a:r>
            <a:r>
              <a:rPr lang="zh-CN" altLang="en-US" sz="1600" b="1" dirty="0">
                <a:solidFill>
                  <a:srgbClr val="00B050"/>
                </a:solidFill>
                <a:latin typeface="Arial" panose="020B0604020202020204" pitchFamily="34" charset="0"/>
                <a:cs typeface="Arial" panose="020B0604020202020204" pitchFamily="34" charset="0"/>
              </a:rPr>
              <a:t>；</a:t>
            </a:r>
            <a:endParaRPr lang="en-NZ" altLang="zh-CN" sz="1600" b="1" dirty="0">
              <a:solidFill>
                <a:srgbClr val="00B050"/>
              </a:solidFill>
              <a:latin typeface="Arial" panose="020B0604020202020204" pitchFamily="34" charset="0"/>
              <a:cs typeface="Arial" panose="020B0604020202020204" pitchFamily="34" charset="0"/>
            </a:endParaRPr>
          </a:p>
          <a:p>
            <a:pPr marL="228600" indent="-228600">
              <a:lnSpc>
                <a:spcPct val="150000"/>
              </a:lnSpc>
              <a:buAutoNum type="arabicPeriod" startAt="3"/>
            </a:pPr>
            <a:r>
              <a:rPr lang="zh-CN" altLang="en-US" sz="1600" b="1" dirty="0">
                <a:solidFill>
                  <a:srgbClr val="00B050"/>
                </a:solidFill>
                <a:latin typeface="Arial" panose="020B0604020202020204" pitchFamily="34" charset="0"/>
                <a:cs typeface="Arial" panose="020B0604020202020204" pitchFamily="34" charset="0"/>
              </a:rPr>
              <a:t>根据现况调整保障内容 </a:t>
            </a:r>
            <a:r>
              <a:rPr lang="en-AU" altLang="zh-CN" sz="1600" b="1" dirty="0">
                <a:solidFill>
                  <a:srgbClr val="00B050"/>
                </a:solidFill>
                <a:latin typeface="Arial" panose="020B0604020202020204" pitchFamily="34" charset="0"/>
                <a:cs typeface="Arial" panose="020B0604020202020204" pitchFamily="34" charset="0"/>
              </a:rPr>
              <a:t>Adjust your protection according to your current situation</a:t>
            </a:r>
          </a:p>
          <a:p>
            <a:pPr marL="228600" indent="-228600">
              <a:lnSpc>
                <a:spcPct val="150000"/>
              </a:lnSpc>
              <a:buFontTx/>
              <a:buAutoNum type="arabicPeriod" startAt="3"/>
            </a:pPr>
            <a:r>
              <a:rPr lang="zh-CN" altLang="en-US" sz="1600" b="1" dirty="0">
                <a:solidFill>
                  <a:srgbClr val="00B050"/>
                </a:solidFill>
                <a:latin typeface="Arial" panose="020B0604020202020204" pitchFamily="34" charset="0"/>
                <a:cs typeface="Arial" panose="020B0604020202020204" pitchFamily="34" charset="0"/>
              </a:rPr>
              <a:t>节省保费 </a:t>
            </a:r>
            <a:r>
              <a:rPr lang="en-AU" altLang="zh-CN" sz="1600" b="1" dirty="0">
                <a:solidFill>
                  <a:srgbClr val="00B050"/>
                </a:solidFill>
                <a:latin typeface="Arial" panose="020B0604020202020204" pitchFamily="34" charset="0"/>
                <a:cs typeface="Arial" panose="020B0604020202020204" pitchFamily="34" charset="0"/>
              </a:rPr>
              <a:t>Save more money</a:t>
            </a:r>
          </a:p>
          <a:p>
            <a:pPr marL="228600" indent="-228600">
              <a:lnSpc>
                <a:spcPct val="150000"/>
              </a:lnSpc>
              <a:buFontTx/>
              <a:buAutoNum type="arabicPeriod" startAt="3"/>
            </a:pPr>
            <a:r>
              <a:rPr lang="zh-CN" altLang="en-US" sz="1600" b="1" dirty="0">
                <a:solidFill>
                  <a:srgbClr val="00B050"/>
                </a:solidFill>
                <a:latin typeface="Arial" panose="020B0604020202020204" pitchFamily="34" charset="0"/>
                <a:cs typeface="Arial" panose="020B0604020202020204" pitchFamily="34" charset="0"/>
              </a:rPr>
              <a:t>确保基本资料是准确的 </a:t>
            </a:r>
            <a:r>
              <a:rPr lang="en-AU" altLang="zh-CN" sz="1600" b="1" dirty="0">
                <a:solidFill>
                  <a:srgbClr val="00B050"/>
                </a:solidFill>
                <a:latin typeface="Arial" panose="020B0604020202020204" pitchFamily="34" charset="0"/>
                <a:cs typeface="Arial" panose="020B0604020202020204" pitchFamily="34" charset="0"/>
              </a:rPr>
              <a:t>Make sure the basic information is up-to-date</a:t>
            </a:r>
            <a:endParaRPr lang="en-US" altLang="zh-CN" sz="1600" dirty="0">
              <a:latin typeface="Arial" panose="020B0604020202020204" pitchFamily="34" charset="0"/>
              <a:cs typeface="Arial" panose="020B0604020202020204" pitchFamily="34" charset="0"/>
            </a:endParaRPr>
          </a:p>
          <a:p>
            <a:pPr>
              <a:lnSpc>
                <a:spcPct val="150000"/>
              </a:lnSpc>
            </a:pPr>
            <a:endParaRPr lang="en-AU" altLang="zh-CN" sz="1200" b="1" dirty="0">
              <a:solidFill>
                <a:srgbClr val="00B050"/>
              </a:solidFill>
              <a:latin typeface="Arial" panose="020B0604020202020204" pitchFamily="34" charset="0"/>
              <a:cs typeface="Arial" panose="020B0604020202020204" pitchFamily="34" charset="0"/>
            </a:endParaRPr>
          </a:p>
          <a:p>
            <a:pPr marL="228600" indent="-228600">
              <a:lnSpc>
                <a:spcPct val="150000"/>
              </a:lnSpc>
              <a:buFontTx/>
              <a:buAutoNum type="arabicPeriod"/>
            </a:pPr>
            <a:endParaRPr lang="en-AU" altLang="zh-CN" sz="1200" b="1" dirty="0">
              <a:solidFill>
                <a:srgbClr val="00B050"/>
              </a:solidFill>
              <a:latin typeface="Arial" panose="020B0604020202020204" pitchFamily="34" charset="0"/>
              <a:cs typeface="Arial" panose="020B0604020202020204" pitchFamily="34" charset="0"/>
            </a:endParaRPr>
          </a:p>
          <a:p>
            <a:pPr>
              <a:lnSpc>
                <a:spcPct val="150000"/>
              </a:lnSpc>
            </a:pPr>
            <a:endParaRPr lang="en-AU" sz="1200" b="1" dirty="0">
              <a:solidFill>
                <a:srgbClr val="00B050"/>
              </a:solidFill>
              <a:latin typeface="Arial" panose="020B0604020202020204" pitchFamily="34" charset="0"/>
              <a:cs typeface="Arial" panose="020B0604020202020204" pitchFamily="34" charset="0"/>
            </a:endParaRPr>
          </a:p>
          <a:p>
            <a:pPr>
              <a:lnSpc>
                <a:spcPct val="150000"/>
              </a:lnSpc>
            </a:pPr>
            <a:endParaRPr lang="en-NZ" altLang="zh-CN" sz="1200" dirty="0"/>
          </a:p>
        </p:txBody>
      </p:sp>
      <p:pic>
        <p:nvPicPr>
          <p:cNvPr id="7" name="Picture 6" descr="A person and person sitting at a table with a computer&#10;&#10;Description automatically generated">
            <a:extLst>
              <a:ext uri="{FF2B5EF4-FFF2-40B4-BE49-F238E27FC236}">
                <a16:creationId xmlns:a16="http://schemas.microsoft.com/office/drawing/2014/main" id="{B5133ECE-6893-1735-58DC-5EB05CC033C2}"/>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859985" y="3812500"/>
            <a:ext cx="2567569" cy="1691654"/>
          </a:xfrm>
          <a:prstGeom prst="rect">
            <a:avLst/>
          </a:prstGeom>
        </p:spPr>
      </p:pic>
      <p:sp>
        <p:nvSpPr>
          <p:cNvPr id="10" name="Speech Bubble: Oval 9">
            <a:extLst>
              <a:ext uri="{FF2B5EF4-FFF2-40B4-BE49-F238E27FC236}">
                <a16:creationId xmlns:a16="http://schemas.microsoft.com/office/drawing/2014/main" id="{FFD04F37-E67F-448B-0D63-7166D2221834}"/>
              </a:ext>
            </a:extLst>
          </p:cNvPr>
          <p:cNvSpPr/>
          <p:nvPr/>
        </p:nvSpPr>
        <p:spPr>
          <a:xfrm>
            <a:off x="1150391" y="4086827"/>
            <a:ext cx="3856121" cy="1143000"/>
          </a:xfrm>
          <a:prstGeom prst="wedgeEllipseCallout">
            <a:avLst>
              <a:gd name="adj1" fmla="val -27073"/>
              <a:gd name="adj2" fmla="val 8460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NZ"/>
          </a:p>
        </p:txBody>
      </p:sp>
      <p:sp>
        <p:nvSpPr>
          <p:cNvPr id="11" name="TextBox 10">
            <a:extLst>
              <a:ext uri="{FF2B5EF4-FFF2-40B4-BE49-F238E27FC236}">
                <a16:creationId xmlns:a16="http://schemas.microsoft.com/office/drawing/2014/main" id="{B9E74A01-BCCB-14A8-6C66-826B07760FB2}"/>
              </a:ext>
            </a:extLst>
          </p:cNvPr>
          <p:cNvSpPr txBox="1"/>
          <p:nvPr/>
        </p:nvSpPr>
        <p:spPr>
          <a:xfrm>
            <a:off x="1524401" y="4375502"/>
            <a:ext cx="3356810" cy="646331"/>
          </a:xfrm>
          <a:prstGeom prst="rect">
            <a:avLst/>
          </a:prstGeom>
          <a:noFill/>
          <a:ln>
            <a:noFill/>
          </a:ln>
        </p:spPr>
        <p:txBody>
          <a:bodyPr wrap="square" rtlCol="0">
            <a:spAutoFit/>
          </a:bodyPr>
          <a:lstStyle/>
          <a:p>
            <a:r>
              <a:rPr lang="en-US" altLang="zh-CN" dirty="0"/>
              <a:t>We don’t know what we don’t know</a:t>
            </a:r>
            <a:endParaRPr lang="en-NZ" dirty="0" err="1"/>
          </a:p>
        </p:txBody>
      </p:sp>
      <p:pic>
        <p:nvPicPr>
          <p:cNvPr id="13" name="Picture 12" descr="A person looking up with his hand on his chin&#10;&#10;Description automatically generated">
            <a:extLst>
              <a:ext uri="{FF2B5EF4-FFF2-40B4-BE49-F238E27FC236}">
                <a16:creationId xmlns:a16="http://schemas.microsoft.com/office/drawing/2014/main" id="{FAAC7778-9970-76F1-2657-8E55BD7114D3}"/>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980674" y="5633576"/>
            <a:ext cx="1275247" cy="850632"/>
          </a:xfrm>
          <a:prstGeom prst="rect">
            <a:avLst/>
          </a:prstGeom>
        </p:spPr>
      </p:pic>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5665" y="1772492"/>
            <a:ext cx="10972800" cy="1143000"/>
          </a:xfrm>
        </p:spPr>
        <p:txBody>
          <a:bodyPr>
            <a:normAutofit fontScale="90000"/>
          </a:bodyPr>
          <a:lstStyle/>
          <a:p>
            <a:r>
              <a:rPr lang="en-US" altLang="zh-CN" sz="3600" b="1" dirty="0">
                <a:latin typeface="Arial Rounded MT Bold" panose="020F0704030504030204" pitchFamily="34" charset="0"/>
              </a:rPr>
              <a:t>2.</a:t>
            </a:r>
            <a:r>
              <a:rPr lang="en-US" altLang="zh-CN" sz="3600" dirty="0">
                <a:latin typeface="Arial" panose="020B0604020202020204" pitchFamily="34" charset="0"/>
                <a:cs typeface="Arial" panose="020B0604020202020204" pitchFamily="34" charset="0"/>
              </a:rPr>
              <a:t> Southern Cross Policy review meeting </a:t>
            </a:r>
            <a:r>
              <a:rPr lang="zh-CN" altLang="en-US" sz="3600" dirty="0">
                <a:latin typeface="Arial" panose="020B0604020202020204" pitchFamily="34" charset="0"/>
                <a:cs typeface="Arial" panose="020B0604020202020204" pitchFamily="34" charset="0"/>
              </a:rPr>
              <a:t>分享</a:t>
            </a:r>
            <a:br>
              <a:rPr lang="en-NZ" altLang="zh-CN" sz="3600" dirty="0">
                <a:latin typeface="Arial" panose="020B0604020202020204" pitchFamily="34" charset="0"/>
                <a:cs typeface="Arial" panose="020B0604020202020204" pitchFamily="34" charset="0"/>
              </a:rPr>
            </a:br>
            <a:br>
              <a:rPr lang="en-NZ" altLang="zh-CN" sz="3600" dirty="0">
                <a:latin typeface="Arial" panose="020B0604020202020204" pitchFamily="34" charset="0"/>
                <a:cs typeface="Arial" panose="020B0604020202020204" pitchFamily="34" charset="0"/>
              </a:rPr>
            </a:br>
            <a:br>
              <a:rPr lang="en-US" altLang="zh-CN" sz="3600" b="1" dirty="0">
                <a:latin typeface="Arial Rounded MT Bold" panose="020F0704030504030204" pitchFamily="34" charset="0"/>
              </a:rPr>
            </a:br>
            <a:endParaRPr lang="zh-CN" altLang="en-US" sz="2000" b="1" dirty="0">
              <a:latin typeface="Arial Rounded MT Bold" panose="020F070403050403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0394" y="5504155"/>
            <a:ext cx="1764446" cy="1353845"/>
          </a:xfrm>
          <a:prstGeom prst="rect">
            <a:avLst/>
          </a:prstGeom>
        </p:spPr>
      </p:pic>
      <p:pic>
        <p:nvPicPr>
          <p:cNvPr id="7" name="Picture 6" descr="A blue and white logo&#10;&#10;Description automatically generated">
            <a:extLst>
              <a:ext uri="{FF2B5EF4-FFF2-40B4-BE49-F238E27FC236}">
                <a16:creationId xmlns:a16="http://schemas.microsoft.com/office/drawing/2014/main" id="{2CFBBC39-C235-3F89-E052-7367271025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8436" y="1096325"/>
            <a:ext cx="2857899" cy="743054"/>
          </a:xfrm>
          <a:prstGeom prst="rect">
            <a:avLst/>
          </a:prstGeom>
        </p:spPr>
      </p:pic>
      <p:sp>
        <p:nvSpPr>
          <p:cNvPr id="8" name="TextBox 7">
            <a:extLst>
              <a:ext uri="{FF2B5EF4-FFF2-40B4-BE49-F238E27FC236}">
                <a16:creationId xmlns:a16="http://schemas.microsoft.com/office/drawing/2014/main" id="{61241D3C-B8DF-95FF-5408-E3108D686435}"/>
              </a:ext>
            </a:extLst>
          </p:cNvPr>
          <p:cNvSpPr txBox="1"/>
          <p:nvPr/>
        </p:nvSpPr>
        <p:spPr>
          <a:xfrm>
            <a:off x="636255" y="1882941"/>
            <a:ext cx="9246269" cy="4216539"/>
          </a:xfrm>
          <a:prstGeom prst="rect">
            <a:avLst/>
          </a:prstGeom>
          <a:noFill/>
          <a:ln>
            <a:noFill/>
          </a:ln>
        </p:spPr>
        <p:txBody>
          <a:bodyPr wrap="square" rtlCol="0">
            <a:spAutoFit/>
          </a:bodyPr>
          <a:lstStyle>
            <a:defPPr>
              <a:defRPr lang="en-US"/>
            </a:defPPr>
            <a:lvl2pPr marL="742950" lvl="1" indent="-285750">
              <a:buFont typeface="Wingdings" panose="05000000000000000000" pitchFamily="2" charset="2"/>
              <a:buChar char="ü"/>
            </a:lvl2pPr>
          </a:lstStyle>
          <a:p>
            <a:r>
              <a:rPr lang="en-US" altLang="zh-CN" dirty="0"/>
              <a:t>1.</a:t>
            </a:r>
            <a:r>
              <a:rPr lang="zh-CN" altLang="en-US" dirty="0"/>
              <a:t>保单保障的不足 </a:t>
            </a:r>
            <a:r>
              <a:rPr lang="en-US" altLang="zh-CN" dirty="0"/>
              <a:t>– Wellbeing Two &amp; Wellbeing one </a:t>
            </a:r>
          </a:p>
          <a:p>
            <a:pPr lvl="1"/>
            <a:r>
              <a:rPr lang="zh-CN" altLang="en-US" dirty="0"/>
              <a:t>自费药仅</a:t>
            </a:r>
            <a:r>
              <a:rPr lang="en-NZ" altLang="zh-CN" dirty="0"/>
              <a:t>$1</a:t>
            </a:r>
            <a:r>
              <a:rPr lang="zh-CN" altLang="en-US" dirty="0"/>
              <a:t>万纽币每年每人，仅针对癌症治疗 </a:t>
            </a:r>
            <a:endParaRPr lang="en-NZ" altLang="zh-CN" dirty="0"/>
          </a:p>
          <a:p>
            <a:pPr lvl="1"/>
            <a:r>
              <a:rPr lang="zh-CN" altLang="en-US" dirty="0"/>
              <a:t>非癌症病症的住院治疗仅</a:t>
            </a:r>
            <a:r>
              <a:rPr lang="en-NZ" altLang="zh-CN" dirty="0"/>
              <a:t>$750</a:t>
            </a:r>
            <a:r>
              <a:rPr lang="zh-CN" altLang="en-US" dirty="0"/>
              <a:t>每人每年</a:t>
            </a:r>
            <a:endParaRPr lang="en-NZ" altLang="zh-CN" dirty="0"/>
          </a:p>
          <a:p>
            <a:pPr lvl="1"/>
            <a:r>
              <a:rPr lang="zh-CN" altLang="en-US" dirty="0"/>
              <a:t>没有公立医院住院补贴，海外医疗旅行以及澳洲医疗保障等</a:t>
            </a:r>
            <a:endParaRPr lang="en-NZ" altLang="zh-CN" dirty="0"/>
          </a:p>
          <a:p>
            <a:pPr lvl="1"/>
            <a:r>
              <a:rPr lang="zh-CN" altLang="en-US" dirty="0"/>
              <a:t>需要跟合作机构完成看诊才可以理赔</a:t>
            </a:r>
            <a:endParaRPr lang="en-NZ" altLang="zh-CN" dirty="0"/>
          </a:p>
          <a:p>
            <a:pPr marL="457200" lvl="1" indent="0">
              <a:buNone/>
            </a:pPr>
            <a:r>
              <a:rPr lang="zh-CN" altLang="en-US" sz="1600" dirty="0">
                <a:solidFill>
                  <a:schemeClr val="accent1">
                    <a:lumMod val="75000"/>
                  </a:schemeClr>
                </a:solidFill>
              </a:rPr>
              <a:t>建议： 根据情况选择置换保单或者添加其他保障</a:t>
            </a:r>
            <a:endParaRPr lang="en-NZ" altLang="zh-CN" sz="1600" dirty="0">
              <a:solidFill>
                <a:schemeClr val="accent1">
                  <a:lumMod val="75000"/>
                </a:schemeClr>
              </a:solidFill>
            </a:endParaRPr>
          </a:p>
          <a:p>
            <a:pPr lvl="1"/>
            <a:endParaRPr lang="en-NZ" altLang="zh-CN" dirty="0"/>
          </a:p>
          <a:p>
            <a:r>
              <a:rPr lang="en-US" altLang="zh-CN" dirty="0"/>
              <a:t>2. </a:t>
            </a:r>
            <a:r>
              <a:rPr lang="zh-CN" altLang="en-US" dirty="0"/>
              <a:t>在保单里面的孩子的保障</a:t>
            </a:r>
            <a:endParaRPr lang="en-NZ" altLang="zh-CN" dirty="0"/>
          </a:p>
          <a:p>
            <a:pPr lvl="1"/>
            <a:r>
              <a:rPr lang="zh-CN" altLang="en-US" dirty="0"/>
              <a:t>孩子需要跟随父母使用同样的垫底费金额</a:t>
            </a:r>
            <a:endParaRPr lang="en-NZ" altLang="zh-CN" dirty="0"/>
          </a:p>
          <a:p>
            <a:pPr lvl="1"/>
            <a:r>
              <a:rPr lang="zh-CN" altLang="en-US" dirty="0"/>
              <a:t>孩子的价格已经属于市场偏高的位置</a:t>
            </a:r>
            <a:endParaRPr lang="en-NZ" altLang="zh-CN" dirty="0"/>
          </a:p>
          <a:p>
            <a:pPr lvl="1"/>
            <a:r>
              <a:rPr lang="zh-CN" altLang="en-US" dirty="0"/>
              <a:t>成年的孩子在保单中应该转出来独立成一个自己的新保单</a:t>
            </a:r>
            <a:endParaRPr lang="en-NZ" altLang="zh-CN" dirty="0"/>
          </a:p>
          <a:p>
            <a:pPr marL="457200" lvl="1" indent="0">
              <a:buNone/>
            </a:pPr>
            <a:r>
              <a:rPr lang="zh-CN" altLang="en-US" sz="1600" dirty="0">
                <a:solidFill>
                  <a:schemeClr val="accent1">
                    <a:lumMod val="75000"/>
                  </a:schemeClr>
                </a:solidFill>
              </a:rPr>
              <a:t>建议： 根据情况置换孩子保单去其他保险公司获取更好保障以及较低的花费</a:t>
            </a:r>
            <a:endParaRPr lang="en-NZ" altLang="zh-CN" sz="1600" dirty="0">
              <a:solidFill>
                <a:schemeClr val="accent1">
                  <a:lumMod val="75000"/>
                </a:schemeClr>
              </a:solidFill>
            </a:endParaRPr>
          </a:p>
          <a:p>
            <a:endParaRPr lang="en-US" altLang="zh-CN" dirty="0"/>
          </a:p>
          <a:p>
            <a:r>
              <a:rPr lang="en-US" altLang="zh-CN" dirty="0"/>
              <a:t>3. </a:t>
            </a:r>
            <a:r>
              <a:rPr lang="zh-CN" altLang="en-US" dirty="0"/>
              <a:t>注册“</a:t>
            </a:r>
            <a:r>
              <a:rPr lang="en-US" altLang="zh-CN" dirty="0"/>
              <a:t>my southern cross” </a:t>
            </a:r>
            <a:r>
              <a:rPr lang="zh-CN" altLang="en-US" dirty="0"/>
              <a:t>客户端方便更好的管理保单</a:t>
            </a:r>
            <a:endParaRPr lang="en-NZ" altLang="zh-CN" dirty="0"/>
          </a:p>
          <a:p>
            <a:endParaRPr lang="en-NZ" dirty="0" err="1"/>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5665" y="1772492"/>
            <a:ext cx="10972800" cy="1143000"/>
          </a:xfrm>
        </p:spPr>
        <p:txBody>
          <a:bodyPr>
            <a:normAutofit fontScale="90000"/>
          </a:bodyPr>
          <a:lstStyle/>
          <a:p>
            <a:r>
              <a:rPr lang="en-US" altLang="zh-CN" sz="3600" b="1" dirty="0">
                <a:latin typeface="Arial Rounded MT Bold" panose="020F0704030504030204" pitchFamily="34" charset="0"/>
              </a:rPr>
              <a:t>3.</a:t>
            </a:r>
            <a:r>
              <a:rPr lang="en-US" altLang="zh-CN" sz="3600" dirty="0">
                <a:latin typeface="Arial" panose="020B0604020202020204" pitchFamily="34" charset="0"/>
                <a:cs typeface="Arial" panose="020B0604020202020204" pitchFamily="34" charset="0"/>
              </a:rPr>
              <a:t> nib Policy review meeting </a:t>
            </a:r>
            <a:r>
              <a:rPr lang="zh-CN" altLang="en-US" sz="3600" dirty="0">
                <a:latin typeface="Arial" panose="020B0604020202020204" pitchFamily="34" charset="0"/>
                <a:cs typeface="Arial" panose="020B0604020202020204" pitchFamily="34" charset="0"/>
              </a:rPr>
              <a:t>分享</a:t>
            </a:r>
            <a:br>
              <a:rPr lang="en-NZ" altLang="zh-CN" sz="3600" dirty="0">
                <a:latin typeface="Arial" panose="020B0604020202020204" pitchFamily="34" charset="0"/>
                <a:cs typeface="Arial" panose="020B0604020202020204" pitchFamily="34" charset="0"/>
              </a:rPr>
            </a:br>
            <a:br>
              <a:rPr lang="en-NZ" altLang="zh-CN" sz="3600" dirty="0">
                <a:latin typeface="Arial" panose="020B0604020202020204" pitchFamily="34" charset="0"/>
                <a:cs typeface="Arial" panose="020B0604020202020204" pitchFamily="34" charset="0"/>
              </a:rPr>
            </a:br>
            <a:br>
              <a:rPr lang="en-US" altLang="zh-CN" sz="3600" b="1" dirty="0">
                <a:latin typeface="Arial Rounded MT Bold" panose="020F0704030504030204" pitchFamily="34" charset="0"/>
              </a:rPr>
            </a:br>
            <a:endParaRPr lang="zh-CN" altLang="en-US" sz="2000" b="1" dirty="0">
              <a:latin typeface="Arial Rounded MT Bold" panose="020F070403050403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0394" y="5504155"/>
            <a:ext cx="1764446" cy="1353845"/>
          </a:xfrm>
          <a:prstGeom prst="rect">
            <a:avLst/>
          </a:prstGeom>
        </p:spPr>
      </p:pic>
      <p:pic>
        <p:nvPicPr>
          <p:cNvPr id="5" name="Picture 4" descr="A logo of a company&#10;&#10;Description automatically generated">
            <a:extLst>
              <a:ext uri="{FF2B5EF4-FFF2-40B4-BE49-F238E27FC236}">
                <a16:creationId xmlns:a16="http://schemas.microsoft.com/office/drawing/2014/main" id="{7532ECB5-2EEC-F940-4B92-877325B05B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8072" y="981807"/>
            <a:ext cx="1819529" cy="790685"/>
          </a:xfrm>
          <a:prstGeom prst="rect">
            <a:avLst/>
          </a:prstGeom>
        </p:spPr>
      </p:pic>
      <p:sp>
        <p:nvSpPr>
          <p:cNvPr id="7" name="TextBox 6">
            <a:extLst>
              <a:ext uri="{FF2B5EF4-FFF2-40B4-BE49-F238E27FC236}">
                <a16:creationId xmlns:a16="http://schemas.microsoft.com/office/drawing/2014/main" id="{134C82E4-A917-77E4-8900-A26FB67170C6}"/>
              </a:ext>
            </a:extLst>
          </p:cNvPr>
          <p:cNvSpPr txBox="1"/>
          <p:nvPr/>
        </p:nvSpPr>
        <p:spPr>
          <a:xfrm>
            <a:off x="751973" y="1702467"/>
            <a:ext cx="9378616" cy="4585871"/>
          </a:xfrm>
          <a:prstGeom prst="rect">
            <a:avLst/>
          </a:prstGeom>
          <a:noFill/>
          <a:ln>
            <a:noFill/>
          </a:ln>
        </p:spPr>
        <p:txBody>
          <a:bodyPr wrap="square" rtlCol="0">
            <a:spAutoFit/>
          </a:bodyPr>
          <a:lstStyle/>
          <a:p>
            <a:pPr marL="342900" indent="-342900">
              <a:buAutoNum type="arabicPeriod"/>
            </a:pPr>
            <a:r>
              <a:rPr lang="en-NZ" dirty="0"/>
              <a:t>Off market products issues-</a:t>
            </a:r>
            <a:r>
              <a:rPr lang="zh-CN" altLang="en-US" dirty="0"/>
              <a:t>旧保单的一些</a:t>
            </a:r>
            <a:endParaRPr lang="en-NZ" altLang="zh-CN" dirty="0"/>
          </a:p>
          <a:p>
            <a:pPr marL="742950" lvl="1" indent="-285750">
              <a:buFont typeface="Wingdings" panose="05000000000000000000" pitchFamily="2" charset="2"/>
              <a:buChar char="ü"/>
            </a:pPr>
            <a:r>
              <a:rPr lang="en-NZ" dirty="0"/>
              <a:t> Health Plus cover </a:t>
            </a:r>
          </a:p>
          <a:p>
            <a:pPr marL="1200150" lvl="2" indent="-285750">
              <a:buFont typeface="Wingdings" panose="05000000000000000000" pitchFamily="2" charset="2"/>
              <a:buChar char="§"/>
            </a:pPr>
            <a:r>
              <a:rPr lang="zh-CN" altLang="en-US" sz="1200" dirty="0"/>
              <a:t>保费增长相对较快</a:t>
            </a:r>
            <a:endParaRPr lang="en-NZ" altLang="zh-CN" sz="1200" dirty="0"/>
          </a:p>
          <a:p>
            <a:pPr marL="1200150" lvl="2" indent="-285750">
              <a:buFont typeface="Wingdings" panose="05000000000000000000" pitchFamily="2" charset="2"/>
              <a:buChar char="§"/>
            </a:pPr>
            <a:r>
              <a:rPr lang="zh-CN" altLang="en-US" sz="1200" dirty="0"/>
              <a:t>没有自费药的保障</a:t>
            </a:r>
            <a:endParaRPr lang="en-NZ" altLang="zh-CN" sz="1200" dirty="0"/>
          </a:p>
          <a:p>
            <a:pPr marL="1200150" lvl="2" indent="-285750">
              <a:buFont typeface="Wingdings" panose="05000000000000000000" pitchFamily="2" charset="2"/>
              <a:buChar char="§"/>
            </a:pPr>
            <a:r>
              <a:rPr lang="zh-CN" altLang="en-US" sz="1200" dirty="0"/>
              <a:t>很多保障金额相对较低</a:t>
            </a:r>
            <a:r>
              <a:rPr lang="en-US" altLang="zh-CN" sz="1200" dirty="0"/>
              <a:t>/</a:t>
            </a:r>
            <a:r>
              <a:rPr lang="zh-CN" altLang="en-US" sz="1200" dirty="0"/>
              <a:t>检查项目有局限且有单次理赔上限</a:t>
            </a:r>
            <a:endParaRPr lang="en-NZ" sz="1200" dirty="0"/>
          </a:p>
          <a:p>
            <a:pPr marL="742950" lvl="1" indent="-285750">
              <a:buFont typeface="Wingdings" panose="05000000000000000000" pitchFamily="2" charset="2"/>
              <a:buChar char="ü"/>
            </a:pPr>
            <a:r>
              <a:rPr lang="en-NZ" dirty="0"/>
              <a:t> Premier Health cover </a:t>
            </a:r>
          </a:p>
          <a:p>
            <a:pPr marL="1200150" lvl="2" indent="-285750">
              <a:buFont typeface="Wingdings" panose="05000000000000000000" pitchFamily="2" charset="2"/>
              <a:buChar char="§"/>
            </a:pPr>
            <a:r>
              <a:rPr lang="zh-CN" altLang="en-US" sz="1200" dirty="0"/>
              <a:t>保费增长相对较快</a:t>
            </a:r>
            <a:endParaRPr lang="en-NZ" altLang="zh-CN" sz="1200" dirty="0"/>
          </a:p>
          <a:p>
            <a:pPr marL="1200150" lvl="2" indent="-285750">
              <a:buFont typeface="Wingdings" panose="05000000000000000000" pitchFamily="2" charset="2"/>
              <a:buChar char="§"/>
            </a:pPr>
            <a:r>
              <a:rPr lang="zh-CN" altLang="en-US" sz="1200" dirty="0"/>
              <a:t>很多保障金额相对较低</a:t>
            </a:r>
            <a:endParaRPr lang="en-NZ" altLang="zh-CN" sz="1200" dirty="0"/>
          </a:p>
          <a:p>
            <a:pPr marL="1200150" lvl="2" indent="-285750">
              <a:buFont typeface="Wingdings" panose="05000000000000000000" pitchFamily="2" charset="2"/>
              <a:buChar char="§"/>
            </a:pPr>
            <a:r>
              <a:rPr lang="zh-CN" altLang="en-US" sz="1200" dirty="0"/>
              <a:t>建议跟合作机构完成，不然有理赔价差</a:t>
            </a:r>
            <a:endParaRPr lang="en-NZ" altLang="zh-CN" sz="1200" dirty="0"/>
          </a:p>
          <a:p>
            <a:pPr lvl="2"/>
            <a:r>
              <a:rPr lang="zh-CN" altLang="en-US" sz="1200" dirty="0">
                <a:solidFill>
                  <a:schemeClr val="accent1">
                    <a:lumMod val="75000"/>
                  </a:schemeClr>
                </a:solidFill>
              </a:rPr>
              <a:t>建议： 根据情况选择置换保单或者添加其他保障</a:t>
            </a:r>
            <a:endParaRPr lang="en-NZ" altLang="zh-CN" sz="1200" dirty="0">
              <a:solidFill>
                <a:schemeClr val="accent1">
                  <a:lumMod val="75000"/>
                </a:schemeClr>
              </a:solidFill>
            </a:endParaRPr>
          </a:p>
          <a:p>
            <a:pPr lvl="2"/>
            <a:endParaRPr lang="en-NZ" altLang="zh-CN" sz="1200" dirty="0">
              <a:solidFill>
                <a:schemeClr val="accent1">
                  <a:lumMod val="75000"/>
                </a:schemeClr>
              </a:solidFill>
            </a:endParaRPr>
          </a:p>
          <a:p>
            <a:pPr marL="342900" indent="-342900">
              <a:buAutoNum type="arabicPeriod"/>
            </a:pPr>
            <a:r>
              <a:rPr lang="en-US" altLang="zh-CN" dirty="0"/>
              <a:t>Ultimate Health Base Cover </a:t>
            </a:r>
          </a:p>
          <a:p>
            <a:pPr marL="800100" lvl="1" indent="-342900">
              <a:buFont typeface="Wingdings" panose="05000000000000000000" pitchFamily="2" charset="2"/>
              <a:buChar char="ü"/>
            </a:pPr>
            <a:r>
              <a:rPr lang="zh-CN" altLang="en-US" sz="1400" dirty="0"/>
              <a:t>自费药保障只有针对癌症化疗</a:t>
            </a:r>
            <a:r>
              <a:rPr lang="en-NZ" altLang="zh-CN" sz="1400" dirty="0"/>
              <a:t>$20,000</a:t>
            </a:r>
          </a:p>
          <a:p>
            <a:pPr marL="800100" lvl="1" indent="-342900">
              <a:buFont typeface="Wingdings" panose="05000000000000000000" pitchFamily="2" charset="2"/>
              <a:buChar char="ü"/>
            </a:pPr>
            <a:r>
              <a:rPr lang="zh-CN" altLang="en-US" sz="1400" dirty="0"/>
              <a:t>没有海外医疗旅行保障</a:t>
            </a:r>
            <a:r>
              <a:rPr lang="en-US" altLang="zh-CN" sz="1400" dirty="0"/>
              <a:t>-</a:t>
            </a:r>
            <a:r>
              <a:rPr lang="en-NZ" sz="1400" dirty="0"/>
              <a:t>Medical tourism benefit</a:t>
            </a:r>
          </a:p>
          <a:p>
            <a:pPr marL="800100" lvl="1" indent="-342900">
              <a:buFont typeface="Wingdings" panose="05000000000000000000" pitchFamily="2" charset="2"/>
              <a:buChar char="ü"/>
            </a:pPr>
            <a:r>
              <a:rPr lang="zh-CN" altLang="en-US" sz="1400" b="0" i="0" u="none" strike="noStrike" baseline="0" dirty="0">
                <a:solidFill>
                  <a:srgbClr val="1B1B1A"/>
                </a:solidFill>
                <a:latin typeface="HelveticaNeueLT Pro 45 Lt"/>
              </a:rPr>
              <a:t>价格与</a:t>
            </a:r>
            <a:r>
              <a:rPr lang="en-US" altLang="zh-CN" sz="1400" b="0" i="0" u="none" strike="noStrike" baseline="0" dirty="0">
                <a:solidFill>
                  <a:srgbClr val="1B1B1A"/>
                </a:solidFill>
                <a:latin typeface="HelveticaNeueLT Pro 45 Lt"/>
              </a:rPr>
              <a:t>Ultimate Health max </a:t>
            </a:r>
            <a:r>
              <a:rPr lang="zh-CN" altLang="en-US" sz="1400" b="0" i="0" u="none" strike="noStrike" baseline="0" dirty="0">
                <a:solidFill>
                  <a:srgbClr val="1B1B1A"/>
                </a:solidFill>
                <a:latin typeface="HelveticaNeueLT Pro 45 Lt"/>
              </a:rPr>
              <a:t>相比差距不大 </a:t>
            </a:r>
            <a:endParaRPr lang="en-NZ" altLang="zh-CN" sz="1400" b="0" i="0" u="none" strike="noStrike" baseline="0" dirty="0">
              <a:solidFill>
                <a:srgbClr val="1B1B1A"/>
              </a:solidFill>
              <a:latin typeface="HelveticaNeueLT Pro 45 Lt"/>
            </a:endParaRPr>
          </a:p>
          <a:p>
            <a:pPr lvl="1"/>
            <a:endParaRPr lang="en-NZ" sz="1400" dirty="0">
              <a:solidFill>
                <a:srgbClr val="1B1B1A"/>
              </a:solidFill>
              <a:latin typeface="HelveticaNeueLT Pro 45 Lt"/>
            </a:endParaRPr>
          </a:p>
          <a:p>
            <a:pPr lvl="1"/>
            <a:r>
              <a:rPr lang="zh-CN" altLang="en-US" sz="1200" dirty="0">
                <a:solidFill>
                  <a:schemeClr val="accent1">
                    <a:lumMod val="75000"/>
                  </a:schemeClr>
                </a:solidFill>
              </a:rPr>
              <a:t>建议：增加自费药保障，在条件允许情况下升级到</a:t>
            </a:r>
            <a:r>
              <a:rPr lang="en-US" altLang="zh-CN" sz="1200" dirty="0">
                <a:solidFill>
                  <a:schemeClr val="accent1">
                    <a:lumMod val="75000"/>
                  </a:schemeClr>
                </a:solidFill>
              </a:rPr>
              <a:t>Ultimate Health Max Plan </a:t>
            </a:r>
            <a:r>
              <a:rPr lang="en-NZ" sz="1800" b="0" i="0" u="none" strike="noStrike" baseline="0" dirty="0">
                <a:solidFill>
                  <a:srgbClr val="1B1B1A"/>
                </a:solidFill>
                <a:latin typeface="HelveticaNeueLT Pro 45 Lt"/>
              </a:rPr>
              <a:t>	</a:t>
            </a:r>
          </a:p>
          <a:p>
            <a:pPr marL="800100" lvl="1" indent="-342900">
              <a:buFont typeface="Wingdings" panose="05000000000000000000" pitchFamily="2" charset="2"/>
              <a:buChar char="ü"/>
            </a:pPr>
            <a:endParaRPr lang="en-NZ" sz="1400" dirty="0"/>
          </a:p>
          <a:p>
            <a:pPr marL="1200150" lvl="2" indent="-285750">
              <a:buFont typeface="Wingdings" panose="05000000000000000000" pitchFamily="2" charset="2"/>
              <a:buChar char="ü"/>
            </a:pPr>
            <a:endParaRPr lang="en-NZ" dirty="0"/>
          </a:p>
          <a:p>
            <a:r>
              <a:rPr lang="en-NZ" dirty="0"/>
              <a:t> </a:t>
            </a:r>
          </a:p>
        </p:txBody>
      </p:sp>
    </p:spTree>
    <p:extLst>
      <p:ext uri="{BB962C8B-B14F-4D97-AF65-F5344CB8AC3E}">
        <p14:creationId xmlns:p14="http://schemas.microsoft.com/office/powerpoint/2010/main" val="83691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5665" y="1772492"/>
            <a:ext cx="10972800" cy="1143000"/>
          </a:xfrm>
        </p:spPr>
        <p:txBody>
          <a:bodyPr>
            <a:normAutofit fontScale="90000"/>
          </a:bodyPr>
          <a:lstStyle/>
          <a:p>
            <a:r>
              <a:rPr lang="en-US" altLang="zh-CN" sz="3600" b="1" dirty="0">
                <a:latin typeface="Arial Rounded MT Bold" panose="020F0704030504030204" pitchFamily="34" charset="0"/>
              </a:rPr>
              <a:t>4.</a:t>
            </a:r>
            <a:r>
              <a:rPr lang="en-US" altLang="zh-CN" sz="3600" dirty="0">
                <a:latin typeface="Arial" panose="020B0604020202020204" pitchFamily="34" charset="0"/>
                <a:cs typeface="Arial" panose="020B0604020202020204" pitchFamily="34" charset="0"/>
              </a:rPr>
              <a:t> AIA Policy review meeting </a:t>
            </a:r>
            <a:r>
              <a:rPr lang="zh-CN" altLang="en-US" sz="3600" dirty="0">
                <a:latin typeface="Arial" panose="020B0604020202020204" pitchFamily="34" charset="0"/>
                <a:cs typeface="Arial" panose="020B0604020202020204" pitchFamily="34" charset="0"/>
              </a:rPr>
              <a:t>分享</a:t>
            </a:r>
            <a:br>
              <a:rPr lang="en-NZ" altLang="zh-CN" sz="3600" dirty="0">
                <a:latin typeface="Arial" panose="020B0604020202020204" pitchFamily="34" charset="0"/>
                <a:cs typeface="Arial" panose="020B0604020202020204" pitchFamily="34" charset="0"/>
              </a:rPr>
            </a:br>
            <a:br>
              <a:rPr lang="en-NZ" altLang="zh-CN" sz="3600" dirty="0">
                <a:latin typeface="Arial" panose="020B0604020202020204" pitchFamily="34" charset="0"/>
                <a:cs typeface="Arial" panose="020B0604020202020204" pitchFamily="34" charset="0"/>
              </a:rPr>
            </a:br>
            <a:br>
              <a:rPr lang="en-US" altLang="zh-CN" sz="3600" b="1" dirty="0">
                <a:latin typeface="Arial Rounded MT Bold" panose="020F0704030504030204" pitchFamily="34" charset="0"/>
              </a:rPr>
            </a:br>
            <a:endParaRPr lang="zh-CN" altLang="en-US" sz="2000" b="1" dirty="0">
              <a:latin typeface="Arial Rounded MT Bold" panose="020F070403050403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0394" y="5504155"/>
            <a:ext cx="1764446" cy="1353845"/>
          </a:xfrm>
          <a:prstGeom prst="rect">
            <a:avLst/>
          </a:prstGeom>
        </p:spPr>
      </p:pic>
      <p:sp>
        <p:nvSpPr>
          <p:cNvPr id="7" name="TextBox 6">
            <a:extLst>
              <a:ext uri="{FF2B5EF4-FFF2-40B4-BE49-F238E27FC236}">
                <a16:creationId xmlns:a16="http://schemas.microsoft.com/office/drawing/2014/main" id="{134C82E4-A917-77E4-8900-A26FB67170C6}"/>
              </a:ext>
            </a:extLst>
          </p:cNvPr>
          <p:cNvSpPr txBox="1"/>
          <p:nvPr/>
        </p:nvSpPr>
        <p:spPr>
          <a:xfrm>
            <a:off x="751973" y="1702467"/>
            <a:ext cx="9378616" cy="5786199"/>
          </a:xfrm>
          <a:prstGeom prst="rect">
            <a:avLst/>
          </a:prstGeom>
          <a:noFill/>
          <a:ln>
            <a:noFill/>
          </a:ln>
        </p:spPr>
        <p:txBody>
          <a:bodyPr wrap="square" rtlCol="0">
            <a:spAutoFit/>
          </a:bodyPr>
          <a:lstStyle/>
          <a:p>
            <a:pPr marL="342900" indent="-342900">
              <a:buAutoNum type="arabicPeriod"/>
            </a:pPr>
            <a:r>
              <a:rPr lang="zh-CN" altLang="en-US" dirty="0"/>
              <a:t>关于旧医疗保单的内部置换</a:t>
            </a:r>
            <a:endParaRPr lang="en-NZ" altLang="zh-CN" dirty="0"/>
          </a:p>
          <a:p>
            <a:endParaRPr lang="en-NZ" altLang="zh-CN" sz="1400" dirty="0"/>
          </a:p>
          <a:p>
            <a:pPr marL="628650" lvl="1" indent="-171450">
              <a:buFont typeface="Wingdings" panose="05000000000000000000" pitchFamily="2" charset="2"/>
              <a:buChar char="Ø"/>
            </a:pPr>
            <a:r>
              <a:rPr lang="zh-CN" altLang="en-US" sz="1400" dirty="0">
                <a:solidFill>
                  <a:schemeClr val="accent1">
                    <a:lumMod val="75000"/>
                  </a:schemeClr>
                </a:solidFill>
              </a:rPr>
              <a:t>除了</a:t>
            </a:r>
            <a:r>
              <a:rPr lang="en-US" altLang="zh-CN" sz="1400" dirty="0">
                <a:solidFill>
                  <a:schemeClr val="accent1">
                    <a:lumMod val="75000"/>
                  </a:schemeClr>
                </a:solidFill>
              </a:rPr>
              <a:t>Superior Health 3, </a:t>
            </a:r>
            <a:r>
              <a:rPr lang="zh-CN" altLang="en-US" sz="1400" dirty="0">
                <a:solidFill>
                  <a:schemeClr val="accent1">
                    <a:lumMod val="75000"/>
                  </a:schemeClr>
                </a:solidFill>
              </a:rPr>
              <a:t>其他旧的医疗保单均可以在不需要核保的前提下直接置换到</a:t>
            </a:r>
            <a:r>
              <a:rPr lang="en-US" altLang="zh-CN" sz="1400" dirty="0">
                <a:solidFill>
                  <a:schemeClr val="accent1">
                    <a:lumMod val="75000"/>
                  </a:schemeClr>
                </a:solidFill>
              </a:rPr>
              <a:t>AIA Living </a:t>
            </a:r>
            <a:r>
              <a:rPr lang="zh-CN" altLang="en-US" sz="1400" dirty="0">
                <a:solidFill>
                  <a:schemeClr val="accent1">
                    <a:lumMod val="75000"/>
                  </a:schemeClr>
                </a:solidFill>
              </a:rPr>
              <a:t>新的医疗保单</a:t>
            </a:r>
            <a:endParaRPr lang="en-NZ" altLang="zh-CN" sz="1400" dirty="0">
              <a:solidFill>
                <a:schemeClr val="accent1">
                  <a:lumMod val="75000"/>
                </a:schemeClr>
              </a:solidFill>
            </a:endParaRPr>
          </a:p>
          <a:p>
            <a:pPr marL="628650" lvl="1" indent="-171450">
              <a:buFont typeface="Wingdings" panose="05000000000000000000" pitchFamily="2" charset="2"/>
              <a:buChar char="Ø"/>
            </a:pPr>
            <a:r>
              <a:rPr lang="zh-CN" altLang="en-US" sz="1400" dirty="0">
                <a:solidFill>
                  <a:schemeClr val="accent1">
                    <a:lumMod val="75000"/>
                  </a:schemeClr>
                </a:solidFill>
              </a:rPr>
              <a:t>价格长期涨幅幅度优于旧保单</a:t>
            </a:r>
            <a:endParaRPr lang="en-NZ" altLang="zh-CN" sz="1400" dirty="0">
              <a:solidFill>
                <a:schemeClr val="accent1">
                  <a:lumMod val="75000"/>
                </a:schemeClr>
              </a:solidFill>
            </a:endParaRPr>
          </a:p>
          <a:p>
            <a:pPr marL="628650" lvl="1" indent="-171450">
              <a:buFont typeface="Wingdings" panose="05000000000000000000" pitchFamily="2" charset="2"/>
              <a:buChar char="Ø"/>
            </a:pPr>
            <a:r>
              <a:rPr lang="zh-CN" altLang="en-US" sz="1400" dirty="0">
                <a:solidFill>
                  <a:schemeClr val="accent1">
                    <a:lumMod val="75000"/>
                  </a:schemeClr>
                </a:solidFill>
              </a:rPr>
              <a:t>可以添加</a:t>
            </a:r>
            <a:r>
              <a:rPr lang="en-US" altLang="zh-CN" sz="1400" dirty="0">
                <a:solidFill>
                  <a:schemeClr val="accent1">
                    <a:lumMod val="75000"/>
                  </a:schemeClr>
                </a:solidFill>
              </a:rPr>
              <a:t>AIA Vitality </a:t>
            </a:r>
            <a:r>
              <a:rPr lang="zh-CN" altLang="en-US" sz="1400" dirty="0">
                <a:solidFill>
                  <a:schemeClr val="accent1">
                    <a:lumMod val="75000"/>
                  </a:schemeClr>
                </a:solidFill>
              </a:rPr>
              <a:t>享受折扣</a:t>
            </a:r>
            <a:r>
              <a:rPr lang="en-US" altLang="zh-CN" sz="1400" dirty="0">
                <a:solidFill>
                  <a:schemeClr val="accent1">
                    <a:lumMod val="75000"/>
                  </a:schemeClr>
                </a:solidFill>
              </a:rPr>
              <a:t>-</a:t>
            </a:r>
            <a:r>
              <a:rPr lang="zh-CN" altLang="en-US" sz="1400" dirty="0">
                <a:solidFill>
                  <a:schemeClr val="accent1">
                    <a:lumMod val="75000"/>
                  </a:schemeClr>
                </a:solidFill>
              </a:rPr>
              <a:t>起始折扣达到</a:t>
            </a:r>
            <a:r>
              <a:rPr lang="en-US" altLang="zh-CN" sz="1400" dirty="0">
                <a:solidFill>
                  <a:schemeClr val="accent1">
                    <a:lumMod val="75000"/>
                  </a:schemeClr>
                </a:solidFill>
              </a:rPr>
              <a:t>10% </a:t>
            </a:r>
          </a:p>
          <a:p>
            <a:pPr marL="628650" lvl="1" indent="-171450">
              <a:buFont typeface="Wingdings" panose="05000000000000000000" pitchFamily="2" charset="2"/>
              <a:buChar char="Ø"/>
            </a:pPr>
            <a:r>
              <a:rPr lang="zh-CN" altLang="en-US" sz="1400" dirty="0">
                <a:solidFill>
                  <a:schemeClr val="accent1">
                    <a:lumMod val="75000"/>
                  </a:schemeClr>
                </a:solidFill>
              </a:rPr>
              <a:t>保障额度大幅提升更加适合现在医疗保障需求</a:t>
            </a:r>
            <a:endParaRPr lang="en-NZ" altLang="zh-CN" sz="1400" dirty="0">
              <a:solidFill>
                <a:schemeClr val="accent1">
                  <a:lumMod val="75000"/>
                </a:schemeClr>
              </a:solidFill>
            </a:endParaRPr>
          </a:p>
          <a:p>
            <a:pPr lvl="1"/>
            <a:endParaRPr lang="en-NZ" altLang="zh-CN" sz="1400" dirty="0">
              <a:solidFill>
                <a:schemeClr val="accent1">
                  <a:lumMod val="75000"/>
                </a:schemeClr>
              </a:solidFill>
            </a:endParaRPr>
          </a:p>
          <a:p>
            <a:pPr lvl="1"/>
            <a:endParaRPr lang="en-NZ" altLang="zh-CN" sz="1400" dirty="0">
              <a:solidFill>
                <a:schemeClr val="accent1">
                  <a:lumMod val="75000"/>
                </a:schemeClr>
              </a:solidFill>
            </a:endParaRPr>
          </a:p>
          <a:p>
            <a:r>
              <a:rPr lang="en-US" altLang="zh-CN" dirty="0"/>
              <a:t>2.  </a:t>
            </a:r>
            <a:r>
              <a:rPr lang="zh-CN" altLang="en-US" dirty="0"/>
              <a:t>关于在保单上添加</a:t>
            </a:r>
            <a:r>
              <a:rPr lang="en-US" altLang="zh-CN" dirty="0"/>
              <a:t>Air Points Dollar </a:t>
            </a:r>
          </a:p>
          <a:p>
            <a:pPr marL="342900" indent="-342900">
              <a:buAutoNum type="arabicPeriod"/>
            </a:pPr>
            <a:endParaRPr lang="en-US" altLang="zh-CN" sz="1200" dirty="0">
              <a:solidFill>
                <a:schemeClr val="accent1">
                  <a:lumMod val="75000"/>
                </a:schemeClr>
              </a:solidFill>
            </a:endParaRPr>
          </a:p>
          <a:p>
            <a:pPr marL="628650" lvl="1" indent="-171450">
              <a:buFont typeface="Wingdings" panose="05000000000000000000" pitchFamily="2" charset="2"/>
              <a:buChar char="Ø"/>
            </a:pPr>
            <a:r>
              <a:rPr lang="zh-CN" altLang="en-US" sz="1200" dirty="0">
                <a:solidFill>
                  <a:schemeClr val="accent1">
                    <a:lumMod val="75000"/>
                  </a:schemeClr>
                </a:solidFill>
              </a:rPr>
              <a:t>任何</a:t>
            </a:r>
            <a:r>
              <a:rPr lang="en-US" altLang="zh-CN" sz="1200" dirty="0">
                <a:solidFill>
                  <a:schemeClr val="accent1">
                    <a:lumMod val="75000"/>
                  </a:schemeClr>
                </a:solidFill>
              </a:rPr>
              <a:t>AIA</a:t>
            </a:r>
            <a:r>
              <a:rPr lang="zh-CN" altLang="en-US" sz="1200" dirty="0">
                <a:solidFill>
                  <a:schemeClr val="accent1">
                    <a:lumMod val="75000"/>
                  </a:schemeClr>
                </a:solidFill>
              </a:rPr>
              <a:t>的保单均可以添加</a:t>
            </a:r>
            <a:r>
              <a:rPr lang="en-US" altLang="zh-CN" sz="1200" dirty="0">
                <a:solidFill>
                  <a:schemeClr val="accent1">
                    <a:lumMod val="75000"/>
                  </a:schemeClr>
                </a:solidFill>
              </a:rPr>
              <a:t>Air Points</a:t>
            </a:r>
            <a:r>
              <a:rPr lang="en-NZ" altLang="zh-CN" sz="1200" dirty="0">
                <a:solidFill>
                  <a:schemeClr val="accent1">
                    <a:lumMod val="75000"/>
                  </a:schemeClr>
                </a:solidFill>
              </a:rPr>
              <a:t>,</a:t>
            </a:r>
            <a:r>
              <a:rPr lang="zh-CN" altLang="en-US" sz="1200" dirty="0">
                <a:solidFill>
                  <a:schemeClr val="accent1">
                    <a:lumMod val="75000"/>
                  </a:schemeClr>
                </a:solidFill>
              </a:rPr>
              <a:t> 一张保单对应一个</a:t>
            </a:r>
            <a:r>
              <a:rPr lang="en-US" altLang="zh-CN" sz="1200" dirty="0">
                <a:solidFill>
                  <a:schemeClr val="accent1">
                    <a:lumMod val="75000"/>
                  </a:schemeClr>
                </a:solidFill>
              </a:rPr>
              <a:t>Air Points membership</a:t>
            </a:r>
            <a:r>
              <a:rPr lang="zh-CN" altLang="en-US" sz="1200" dirty="0">
                <a:solidFill>
                  <a:schemeClr val="accent1">
                    <a:lumMod val="75000"/>
                  </a:schemeClr>
                </a:solidFill>
              </a:rPr>
              <a:t>；</a:t>
            </a:r>
            <a:endParaRPr lang="en-NZ" altLang="zh-CN" sz="1200" dirty="0">
              <a:solidFill>
                <a:schemeClr val="accent1">
                  <a:lumMod val="75000"/>
                </a:schemeClr>
              </a:solidFill>
            </a:endParaRPr>
          </a:p>
          <a:p>
            <a:pPr marL="628650" lvl="1" indent="-171450">
              <a:buFont typeface="Wingdings" panose="05000000000000000000" pitchFamily="2" charset="2"/>
              <a:buChar char="Ø"/>
            </a:pPr>
            <a:r>
              <a:rPr lang="zh-CN" altLang="en-US" sz="1200" dirty="0">
                <a:solidFill>
                  <a:schemeClr val="accent1">
                    <a:lumMod val="75000"/>
                  </a:schemeClr>
                </a:solidFill>
              </a:rPr>
              <a:t>每</a:t>
            </a:r>
            <a:r>
              <a:rPr lang="en-NZ" altLang="zh-CN" sz="1200" dirty="0">
                <a:solidFill>
                  <a:schemeClr val="accent1">
                    <a:lumMod val="75000"/>
                  </a:schemeClr>
                </a:solidFill>
              </a:rPr>
              <a:t>$100 NZD </a:t>
            </a:r>
            <a:r>
              <a:rPr lang="zh-CN" altLang="en-US" sz="1200" dirty="0">
                <a:solidFill>
                  <a:schemeClr val="accent1">
                    <a:lumMod val="75000"/>
                  </a:schemeClr>
                </a:solidFill>
              </a:rPr>
              <a:t>保费可以积</a:t>
            </a:r>
            <a:r>
              <a:rPr lang="en-NZ" altLang="zh-CN" sz="1200" dirty="0">
                <a:solidFill>
                  <a:schemeClr val="accent1">
                    <a:lumMod val="75000"/>
                  </a:schemeClr>
                </a:solidFill>
              </a:rPr>
              <a:t>$1 Air Point Dollar .</a:t>
            </a:r>
          </a:p>
          <a:p>
            <a:pPr lvl="1"/>
            <a:endParaRPr lang="en-NZ" altLang="zh-CN" sz="1200" dirty="0">
              <a:solidFill>
                <a:schemeClr val="accent1">
                  <a:lumMod val="75000"/>
                </a:schemeClr>
              </a:solidFill>
            </a:endParaRPr>
          </a:p>
          <a:p>
            <a:pPr lvl="1"/>
            <a:endParaRPr lang="en-NZ" altLang="zh-CN" sz="1200" dirty="0">
              <a:solidFill>
                <a:schemeClr val="accent1">
                  <a:lumMod val="75000"/>
                </a:schemeClr>
              </a:solidFill>
            </a:endParaRPr>
          </a:p>
          <a:p>
            <a:pPr marL="342900" indent="-342900">
              <a:buAutoNum type="arabicPeriod" startAt="3"/>
            </a:pPr>
            <a:r>
              <a:rPr lang="zh-CN" altLang="en-US" dirty="0"/>
              <a:t>关于</a:t>
            </a:r>
            <a:r>
              <a:rPr lang="en-NZ" altLang="zh-CN" dirty="0"/>
              <a:t>AIA Vitality </a:t>
            </a:r>
          </a:p>
          <a:p>
            <a:endParaRPr lang="en-US" altLang="zh-CN" sz="1200" dirty="0">
              <a:solidFill>
                <a:schemeClr val="accent1">
                  <a:lumMod val="75000"/>
                </a:schemeClr>
              </a:solidFill>
            </a:endParaRPr>
          </a:p>
          <a:p>
            <a:pPr marL="628650" lvl="1" indent="-171450">
              <a:buFont typeface="Wingdings" panose="05000000000000000000" pitchFamily="2" charset="2"/>
              <a:buChar char="Ø"/>
            </a:pPr>
            <a:r>
              <a:rPr lang="en-NZ" altLang="zh-CN" sz="1200" dirty="0">
                <a:solidFill>
                  <a:schemeClr val="accent1">
                    <a:lumMod val="75000"/>
                  </a:schemeClr>
                </a:solidFill>
              </a:rPr>
              <a:t>AIA </a:t>
            </a:r>
            <a:r>
              <a:rPr lang="en-US" altLang="zh-CN" sz="1200" dirty="0">
                <a:solidFill>
                  <a:schemeClr val="accent1">
                    <a:lumMod val="75000"/>
                  </a:schemeClr>
                </a:solidFill>
              </a:rPr>
              <a:t>Living </a:t>
            </a:r>
            <a:r>
              <a:rPr lang="zh-CN" altLang="en-US" sz="1200" dirty="0">
                <a:solidFill>
                  <a:schemeClr val="accent1">
                    <a:lumMod val="75000"/>
                  </a:schemeClr>
                </a:solidFill>
              </a:rPr>
              <a:t>或者以前的</a:t>
            </a:r>
            <a:r>
              <a:rPr lang="en-US" altLang="zh-CN" sz="1200" dirty="0">
                <a:solidFill>
                  <a:schemeClr val="accent1">
                    <a:lumMod val="75000"/>
                  </a:schemeClr>
                </a:solidFill>
              </a:rPr>
              <a:t>Sovereign </a:t>
            </a:r>
            <a:r>
              <a:rPr lang="zh-CN" altLang="en-US" sz="1200" dirty="0">
                <a:solidFill>
                  <a:schemeClr val="accent1">
                    <a:lumMod val="75000"/>
                  </a:schemeClr>
                </a:solidFill>
              </a:rPr>
              <a:t>保单均可以申请</a:t>
            </a:r>
            <a:r>
              <a:rPr lang="en-US" altLang="zh-CN" sz="1200" dirty="0">
                <a:solidFill>
                  <a:schemeClr val="accent1">
                    <a:lumMod val="75000"/>
                  </a:schemeClr>
                </a:solidFill>
              </a:rPr>
              <a:t>AIA Vitality membership, $138/year/life insured;</a:t>
            </a:r>
            <a:endParaRPr lang="en-NZ" altLang="zh-CN" sz="1200" dirty="0">
              <a:solidFill>
                <a:schemeClr val="accent1">
                  <a:lumMod val="75000"/>
                </a:schemeClr>
              </a:solidFill>
            </a:endParaRPr>
          </a:p>
          <a:p>
            <a:pPr marL="628650" lvl="1" indent="-171450">
              <a:buFont typeface="Wingdings" panose="05000000000000000000" pitchFamily="2" charset="2"/>
              <a:buChar char="Ø"/>
            </a:pPr>
            <a:r>
              <a:rPr lang="zh-CN" altLang="en-US" sz="1200" dirty="0">
                <a:solidFill>
                  <a:schemeClr val="accent1">
                    <a:lumMod val="75000"/>
                  </a:schemeClr>
                </a:solidFill>
              </a:rPr>
              <a:t>第一年</a:t>
            </a:r>
            <a:r>
              <a:rPr lang="en-US" altLang="zh-CN" sz="1200" dirty="0">
                <a:solidFill>
                  <a:schemeClr val="accent1">
                    <a:lumMod val="75000"/>
                  </a:schemeClr>
                </a:solidFill>
              </a:rPr>
              <a:t>AIA</a:t>
            </a:r>
            <a:r>
              <a:rPr lang="zh-CN" altLang="en-US" sz="1200" dirty="0">
                <a:solidFill>
                  <a:schemeClr val="accent1">
                    <a:lumMod val="75000"/>
                  </a:schemeClr>
                </a:solidFill>
              </a:rPr>
              <a:t>保费直接享受</a:t>
            </a:r>
            <a:r>
              <a:rPr lang="en-US" altLang="zh-CN" sz="1200" dirty="0">
                <a:solidFill>
                  <a:schemeClr val="accent1">
                    <a:lumMod val="75000"/>
                  </a:schemeClr>
                </a:solidFill>
              </a:rPr>
              <a:t>10% </a:t>
            </a:r>
            <a:r>
              <a:rPr lang="zh-CN" altLang="en-US" sz="1200" dirty="0">
                <a:solidFill>
                  <a:schemeClr val="accent1">
                    <a:lumMod val="75000"/>
                  </a:schemeClr>
                </a:solidFill>
              </a:rPr>
              <a:t>折扣，之后每年根据会员积分享受对应折扣，最高可达</a:t>
            </a:r>
            <a:r>
              <a:rPr lang="en-US" altLang="zh-CN" sz="1200" dirty="0">
                <a:solidFill>
                  <a:schemeClr val="accent1">
                    <a:lumMod val="75000"/>
                  </a:schemeClr>
                </a:solidFill>
              </a:rPr>
              <a:t>20%</a:t>
            </a:r>
            <a:r>
              <a:rPr lang="zh-CN" altLang="en-US" sz="1200" dirty="0">
                <a:solidFill>
                  <a:schemeClr val="accent1">
                    <a:lumMod val="75000"/>
                  </a:schemeClr>
                </a:solidFill>
              </a:rPr>
              <a:t>； </a:t>
            </a:r>
            <a:endParaRPr lang="en-NZ" altLang="zh-CN" sz="1200" dirty="0">
              <a:solidFill>
                <a:schemeClr val="accent1">
                  <a:lumMod val="75000"/>
                </a:schemeClr>
              </a:solidFill>
            </a:endParaRPr>
          </a:p>
          <a:p>
            <a:pPr marL="628650" lvl="1" indent="-171450">
              <a:buFont typeface="Wingdings" panose="05000000000000000000" pitchFamily="2" charset="2"/>
              <a:buChar char="Ø"/>
            </a:pPr>
            <a:r>
              <a:rPr lang="zh-CN" altLang="en-US" sz="1200" dirty="0">
                <a:solidFill>
                  <a:schemeClr val="accent1">
                    <a:lumMod val="75000"/>
                  </a:schemeClr>
                </a:solidFill>
              </a:rPr>
              <a:t>每年享受一次免费的身体检查； </a:t>
            </a:r>
            <a:endParaRPr lang="en-NZ" altLang="zh-CN" sz="1200" dirty="0">
              <a:solidFill>
                <a:schemeClr val="accent1">
                  <a:lumMod val="75000"/>
                </a:schemeClr>
              </a:solidFill>
            </a:endParaRPr>
          </a:p>
          <a:p>
            <a:pPr marL="628650" lvl="1" indent="-171450">
              <a:buFont typeface="Wingdings" panose="05000000000000000000" pitchFamily="2" charset="2"/>
              <a:buChar char="Ø"/>
            </a:pPr>
            <a:r>
              <a:rPr lang="zh-CN" altLang="en-US" sz="1200" dirty="0">
                <a:solidFill>
                  <a:schemeClr val="accent1">
                    <a:lumMod val="75000"/>
                  </a:schemeClr>
                </a:solidFill>
              </a:rPr>
              <a:t>跟多个商家合作，享受对应的会员折扣； </a:t>
            </a:r>
            <a:endParaRPr lang="en-NZ" altLang="zh-CN" sz="1200" dirty="0">
              <a:solidFill>
                <a:schemeClr val="accent1">
                  <a:lumMod val="75000"/>
                </a:schemeClr>
              </a:solidFill>
            </a:endParaRPr>
          </a:p>
          <a:p>
            <a:pPr marL="628650" lvl="1" indent="-171450">
              <a:buFont typeface="Wingdings" panose="05000000000000000000" pitchFamily="2" charset="2"/>
              <a:buChar char="Ø"/>
            </a:pPr>
            <a:r>
              <a:rPr lang="zh-CN" altLang="en-US" sz="1200" dirty="0">
                <a:solidFill>
                  <a:schemeClr val="accent1">
                    <a:lumMod val="75000"/>
                  </a:schemeClr>
                </a:solidFill>
              </a:rPr>
              <a:t>也可以赚取</a:t>
            </a:r>
            <a:r>
              <a:rPr lang="en-US" altLang="zh-CN" sz="1200" dirty="0">
                <a:solidFill>
                  <a:schemeClr val="accent1">
                    <a:lumMod val="75000"/>
                  </a:schemeClr>
                </a:solidFill>
              </a:rPr>
              <a:t>Air Points Dollar</a:t>
            </a:r>
            <a:r>
              <a:rPr lang="en-NZ" altLang="zh-CN" sz="1200" dirty="0">
                <a:solidFill>
                  <a:schemeClr val="accent1">
                    <a:lumMod val="75000"/>
                  </a:schemeClr>
                </a:solidFill>
              </a:rPr>
              <a:t>.</a:t>
            </a:r>
            <a:r>
              <a:rPr lang="zh-CN" altLang="en-US" sz="1200" dirty="0">
                <a:solidFill>
                  <a:schemeClr val="accent1">
                    <a:lumMod val="75000"/>
                  </a:schemeClr>
                </a:solidFill>
              </a:rPr>
              <a:t> </a:t>
            </a:r>
            <a:endParaRPr lang="en-NZ" altLang="zh-CN" sz="1200" dirty="0">
              <a:solidFill>
                <a:schemeClr val="accent1">
                  <a:lumMod val="75000"/>
                </a:schemeClr>
              </a:solidFill>
            </a:endParaRPr>
          </a:p>
          <a:p>
            <a:endParaRPr lang="en-NZ" altLang="zh-CN" dirty="0">
              <a:solidFill>
                <a:srgbClr val="1B1B1A"/>
              </a:solidFill>
              <a:latin typeface="HelveticaNeueLT Pro 45 Lt"/>
            </a:endParaRPr>
          </a:p>
          <a:p>
            <a:endParaRPr lang="en-NZ" sz="1800" b="0" i="0" u="none" strike="noStrike" baseline="0" dirty="0">
              <a:solidFill>
                <a:srgbClr val="1B1B1A"/>
              </a:solidFill>
              <a:latin typeface="HelveticaNeueLT Pro 45 Lt"/>
            </a:endParaRPr>
          </a:p>
          <a:p>
            <a:pPr marL="800100" lvl="1" indent="-342900">
              <a:buFont typeface="Wingdings" panose="05000000000000000000" pitchFamily="2" charset="2"/>
              <a:buChar char="ü"/>
            </a:pPr>
            <a:endParaRPr lang="en-NZ" sz="1400" dirty="0"/>
          </a:p>
          <a:p>
            <a:pPr marL="1200150" lvl="2" indent="-285750">
              <a:buFont typeface="Wingdings" panose="05000000000000000000" pitchFamily="2" charset="2"/>
              <a:buChar char="ü"/>
            </a:pPr>
            <a:endParaRPr lang="en-NZ" dirty="0"/>
          </a:p>
          <a:p>
            <a:r>
              <a:rPr lang="en-NZ" dirty="0"/>
              <a:t> </a:t>
            </a:r>
          </a:p>
        </p:txBody>
      </p:sp>
      <p:pic>
        <p:nvPicPr>
          <p:cNvPr id="6" name="Picture 5" descr="A red flag with white text and mountains in the background&#10;&#10;Description automatically generated">
            <a:extLst>
              <a:ext uri="{FF2B5EF4-FFF2-40B4-BE49-F238E27FC236}">
                <a16:creationId xmlns:a16="http://schemas.microsoft.com/office/drawing/2014/main" id="{D8A1802E-A1E9-FDEB-A8DA-57A64C45E9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6043" y="1096123"/>
            <a:ext cx="1641528" cy="676369"/>
          </a:xfrm>
          <a:prstGeom prst="rect">
            <a:avLst/>
          </a:prstGeom>
        </p:spPr>
      </p:pic>
    </p:spTree>
    <p:extLst>
      <p:ext uri="{BB962C8B-B14F-4D97-AF65-F5344CB8AC3E}">
        <p14:creationId xmlns:p14="http://schemas.microsoft.com/office/powerpoint/2010/main" val="2025533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5665" y="1772492"/>
            <a:ext cx="10972800" cy="1143000"/>
          </a:xfrm>
        </p:spPr>
        <p:txBody>
          <a:bodyPr>
            <a:normAutofit fontScale="90000"/>
          </a:bodyPr>
          <a:lstStyle/>
          <a:p>
            <a:r>
              <a:rPr lang="en-US" altLang="zh-CN" sz="3600" b="1" dirty="0">
                <a:latin typeface="Arial Rounded MT Bold" panose="020F0704030504030204" pitchFamily="34" charset="0"/>
              </a:rPr>
              <a:t>5.</a:t>
            </a:r>
            <a:r>
              <a:rPr lang="en-US" altLang="zh-CN" sz="3600" dirty="0">
                <a:latin typeface="Arial" panose="020B0604020202020204" pitchFamily="34" charset="0"/>
                <a:cs typeface="Arial" panose="020B0604020202020204" pitchFamily="34" charset="0"/>
              </a:rPr>
              <a:t> </a:t>
            </a:r>
            <a:r>
              <a:rPr lang="en-US" altLang="zh-CN" sz="3600" dirty="0" err="1">
                <a:latin typeface="Arial" panose="020B0604020202020204" pitchFamily="34" charset="0"/>
                <a:cs typeface="Arial" panose="020B0604020202020204" pitchFamily="34" charset="0"/>
              </a:rPr>
              <a:t>Accuro</a:t>
            </a:r>
            <a:r>
              <a:rPr lang="en-US" altLang="zh-CN" sz="3600" dirty="0">
                <a:latin typeface="Arial" panose="020B0604020202020204" pitchFamily="34" charset="0"/>
                <a:cs typeface="Arial" panose="020B0604020202020204" pitchFamily="34" charset="0"/>
              </a:rPr>
              <a:t> Policy review meeting </a:t>
            </a:r>
            <a:r>
              <a:rPr lang="zh-CN" altLang="en-US" sz="3600" dirty="0">
                <a:latin typeface="Arial" panose="020B0604020202020204" pitchFamily="34" charset="0"/>
                <a:cs typeface="Arial" panose="020B0604020202020204" pitchFamily="34" charset="0"/>
              </a:rPr>
              <a:t>分享</a:t>
            </a:r>
            <a:br>
              <a:rPr lang="en-NZ" altLang="zh-CN" sz="3600" dirty="0">
                <a:latin typeface="Arial" panose="020B0604020202020204" pitchFamily="34" charset="0"/>
                <a:cs typeface="Arial" panose="020B0604020202020204" pitchFamily="34" charset="0"/>
              </a:rPr>
            </a:br>
            <a:br>
              <a:rPr lang="en-NZ" altLang="zh-CN" sz="3600" dirty="0">
                <a:latin typeface="Arial" panose="020B0604020202020204" pitchFamily="34" charset="0"/>
                <a:cs typeface="Arial" panose="020B0604020202020204" pitchFamily="34" charset="0"/>
              </a:rPr>
            </a:br>
            <a:br>
              <a:rPr lang="en-US" altLang="zh-CN" sz="3600" b="1" dirty="0">
                <a:latin typeface="Arial Rounded MT Bold" panose="020F0704030504030204" pitchFamily="34" charset="0"/>
              </a:rPr>
            </a:br>
            <a:endParaRPr lang="zh-CN" altLang="en-US" sz="2000" b="1" dirty="0">
              <a:latin typeface="Arial Rounded MT Bold" panose="020F070403050403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0394" y="5504155"/>
            <a:ext cx="1764446" cy="1353845"/>
          </a:xfrm>
          <a:prstGeom prst="rect">
            <a:avLst/>
          </a:prstGeom>
        </p:spPr>
      </p:pic>
      <p:sp>
        <p:nvSpPr>
          <p:cNvPr id="7" name="TextBox 6">
            <a:extLst>
              <a:ext uri="{FF2B5EF4-FFF2-40B4-BE49-F238E27FC236}">
                <a16:creationId xmlns:a16="http://schemas.microsoft.com/office/drawing/2014/main" id="{134C82E4-A917-77E4-8900-A26FB67170C6}"/>
              </a:ext>
            </a:extLst>
          </p:cNvPr>
          <p:cNvSpPr txBox="1"/>
          <p:nvPr/>
        </p:nvSpPr>
        <p:spPr>
          <a:xfrm>
            <a:off x="699722" y="1715530"/>
            <a:ext cx="9378616" cy="5755422"/>
          </a:xfrm>
          <a:prstGeom prst="rect">
            <a:avLst/>
          </a:prstGeom>
          <a:noFill/>
          <a:ln>
            <a:noFill/>
          </a:ln>
        </p:spPr>
        <p:txBody>
          <a:bodyPr wrap="square" rtlCol="0">
            <a:spAutoFit/>
          </a:bodyPr>
          <a:lstStyle/>
          <a:p>
            <a:pPr marL="342900" indent="-342900">
              <a:buAutoNum type="arabicPeriod"/>
            </a:pPr>
            <a:r>
              <a:rPr lang="zh-CN" altLang="en-US" dirty="0"/>
              <a:t>保单生效的前面</a:t>
            </a:r>
            <a:r>
              <a:rPr lang="en-US" altLang="zh-CN" dirty="0"/>
              <a:t>5</a:t>
            </a:r>
            <a:r>
              <a:rPr lang="zh-CN" altLang="en-US" dirty="0"/>
              <a:t>年，理赔都需要提交</a:t>
            </a:r>
            <a:r>
              <a:rPr lang="en-US" altLang="zh-CN" dirty="0"/>
              <a:t>medical report form</a:t>
            </a:r>
            <a:r>
              <a:rPr lang="zh-CN" altLang="en-US" dirty="0"/>
              <a:t>，超过</a:t>
            </a:r>
            <a:r>
              <a:rPr lang="en-US" altLang="zh-CN" dirty="0"/>
              <a:t>5</a:t>
            </a:r>
            <a:r>
              <a:rPr lang="zh-CN" altLang="en-US" dirty="0"/>
              <a:t>年以上的保单不需要提交该文件。 </a:t>
            </a:r>
            <a:endParaRPr lang="en-NZ" altLang="zh-CN" dirty="0"/>
          </a:p>
          <a:p>
            <a:pPr marL="342900" indent="-342900">
              <a:buAutoNum type="arabicPeriod"/>
            </a:pPr>
            <a:endParaRPr lang="en-NZ" altLang="zh-CN" dirty="0"/>
          </a:p>
          <a:p>
            <a:pPr marL="342900" indent="-342900">
              <a:buAutoNum type="arabicPeriod"/>
            </a:pPr>
            <a:r>
              <a:rPr lang="zh-CN" altLang="en-US" dirty="0"/>
              <a:t>一系列折扣： </a:t>
            </a:r>
            <a:endParaRPr lang="en-NZ" altLang="zh-CN" dirty="0"/>
          </a:p>
          <a:p>
            <a:endParaRPr lang="en-NZ" altLang="zh-CN" dirty="0">
              <a:solidFill>
                <a:schemeClr val="accent2">
                  <a:lumMod val="75000"/>
                </a:schemeClr>
              </a:solidFill>
            </a:endParaRPr>
          </a:p>
          <a:p>
            <a:pPr marL="742950" lvl="1" indent="-285750">
              <a:buFont typeface="Wingdings" panose="05000000000000000000" pitchFamily="2" charset="2"/>
              <a:buChar char="ü"/>
            </a:pPr>
            <a:r>
              <a:rPr lang="en-US" altLang="zh-CN" sz="1400" dirty="0">
                <a:solidFill>
                  <a:schemeClr val="accent2">
                    <a:lumMod val="75000"/>
                  </a:schemeClr>
                </a:solidFill>
              </a:rPr>
              <a:t>DD discount -2% </a:t>
            </a:r>
          </a:p>
          <a:p>
            <a:pPr marL="742950" lvl="1" indent="-285750">
              <a:buFont typeface="Wingdings" panose="05000000000000000000" pitchFamily="2" charset="2"/>
              <a:buChar char="ü"/>
            </a:pPr>
            <a:r>
              <a:rPr lang="en-US" altLang="zh-CN" sz="1400" dirty="0">
                <a:solidFill>
                  <a:schemeClr val="accent2">
                    <a:lumMod val="75000"/>
                  </a:schemeClr>
                </a:solidFill>
              </a:rPr>
              <a:t>Annually Payment discount -5% </a:t>
            </a:r>
          </a:p>
          <a:p>
            <a:pPr marL="742950" lvl="1" indent="-285750">
              <a:buFont typeface="Wingdings" panose="05000000000000000000" pitchFamily="2" charset="2"/>
              <a:buChar char="ü"/>
            </a:pPr>
            <a:r>
              <a:rPr lang="en-US" altLang="zh-CN" sz="1400" dirty="0">
                <a:solidFill>
                  <a:schemeClr val="accent2">
                    <a:lumMod val="75000"/>
                  </a:schemeClr>
                </a:solidFill>
              </a:rPr>
              <a:t>BMI </a:t>
            </a:r>
            <a:r>
              <a:rPr lang="zh-CN" altLang="en-US" sz="1400" dirty="0">
                <a:solidFill>
                  <a:schemeClr val="accent2">
                    <a:lumMod val="75000"/>
                  </a:schemeClr>
                </a:solidFill>
              </a:rPr>
              <a:t>（</a:t>
            </a:r>
            <a:r>
              <a:rPr lang="en-US" altLang="zh-CN" sz="1400" dirty="0">
                <a:solidFill>
                  <a:schemeClr val="accent2">
                    <a:lumMod val="75000"/>
                  </a:schemeClr>
                </a:solidFill>
              </a:rPr>
              <a:t>18.5-24.99</a:t>
            </a:r>
            <a:r>
              <a:rPr lang="zh-CN" altLang="en-US" sz="1400" dirty="0">
                <a:solidFill>
                  <a:schemeClr val="accent2">
                    <a:lumMod val="75000"/>
                  </a:schemeClr>
                </a:solidFill>
              </a:rPr>
              <a:t>）</a:t>
            </a:r>
            <a:r>
              <a:rPr lang="en-NZ" altLang="zh-CN" sz="1400" dirty="0">
                <a:solidFill>
                  <a:schemeClr val="accent2">
                    <a:lumMod val="75000"/>
                  </a:schemeClr>
                </a:solidFill>
              </a:rPr>
              <a:t>discount -5%-15% </a:t>
            </a:r>
          </a:p>
          <a:p>
            <a:pPr lvl="1"/>
            <a:endParaRPr lang="en-NZ" altLang="zh-CN" sz="1400" dirty="0"/>
          </a:p>
          <a:p>
            <a:pPr lvl="1"/>
            <a:endParaRPr lang="en-NZ" altLang="zh-CN" sz="1400" dirty="0"/>
          </a:p>
          <a:p>
            <a:r>
              <a:rPr lang="en-NZ" altLang="zh-CN" dirty="0"/>
              <a:t>3. </a:t>
            </a:r>
            <a:r>
              <a:rPr lang="zh-CN" altLang="en-US" dirty="0"/>
              <a:t>每</a:t>
            </a:r>
            <a:r>
              <a:rPr lang="en-US" altLang="zh-CN" dirty="0"/>
              <a:t>3</a:t>
            </a:r>
            <a:r>
              <a:rPr lang="zh-CN" altLang="en-US" dirty="0"/>
              <a:t>年都享受诸多忠实客户奖励：</a:t>
            </a:r>
            <a:endParaRPr lang="en-NZ" altLang="zh-CN" dirty="0"/>
          </a:p>
          <a:p>
            <a:r>
              <a:rPr lang="zh-CN" altLang="en-US" dirty="0"/>
              <a:t> </a:t>
            </a:r>
            <a:endParaRPr lang="en-NZ" altLang="zh-CN" dirty="0"/>
          </a:p>
          <a:p>
            <a:pPr marL="628650" lvl="1" indent="-171450">
              <a:buFont typeface="Wingdings" panose="05000000000000000000" pitchFamily="2" charset="2"/>
              <a:buChar char="ü"/>
            </a:pPr>
            <a:r>
              <a:rPr lang="zh-CN" altLang="en-US" sz="1200" dirty="0">
                <a:solidFill>
                  <a:schemeClr val="accent2">
                    <a:lumMod val="75000"/>
                  </a:schemeClr>
                </a:solidFill>
              </a:rPr>
              <a:t>最高</a:t>
            </a:r>
            <a:r>
              <a:rPr lang="en-US" altLang="zh-CN" sz="1200" dirty="0">
                <a:solidFill>
                  <a:schemeClr val="accent2">
                    <a:lumMod val="75000"/>
                  </a:schemeClr>
                </a:solidFill>
              </a:rPr>
              <a:t>$250 </a:t>
            </a:r>
            <a:r>
              <a:rPr lang="zh-CN" altLang="en-US" sz="1200" dirty="0">
                <a:solidFill>
                  <a:schemeClr val="accent2">
                    <a:lumMod val="75000"/>
                  </a:schemeClr>
                </a:solidFill>
              </a:rPr>
              <a:t>的乳房</a:t>
            </a:r>
            <a:r>
              <a:rPr lang="en-NZ" altLang="zh-CN" sz="1200" dirty="0">
                <a:solidFill>
                  <a:schemeClr val="accent2">
                    <a:lumMod val="75000"/>
                  </a:schemeClr>
                </a:solidFill>
              </a:rPr>
              <a:t>X </a:t>
            </a:r>
            <a:r>
              <a:rPr lang="zh-CN" altLang="en-US" sz="1200" dirty="0">
                <a:solidFill>
                  <a:schemeClr val="accent2">
                    <a:lumMod val="75000"/>
                  </a:schemeClr>
                </a:solidFill>
              </a:rPr>
              <a:t>光检查或前列腺检查费用。</a:t>
            </a:r>
            <a:endParaRPr lang="en-NZ" altLang="zh-CN" sz="1200" dirty="0">
              <a:solidFill>
                <a:schemeClr val="accent2">
                  <a:lumMod val="75000"/>
                </a:schemeClr>
              </a:solidFill>
            </a:endParaRPr>
          </a:p>
          <a:p>
            <a:pPr marL="628650" lvl="1" indent="-171450">
              <a:buFont typeface="Wingdings" panose="05000000000000000000" pitchFamily="2" charset="2"/>
              <a:buChar char="ü"/>
            </a:pPr>
            <a:r>
              <a:rPr lang="zh-CN" altLang="en-US" sz="1200" dirty="0">
                <a:solidFill>
                  <a:schemeClr val="accent2">
                    <a:lumMod val="75000"/>
                  </a:schemeClr>
                </a:solidFill>
              </a:rPr>
              <a:t>最高</a:t>
            </a:r>
            <a:r>
              <a:rPr lang="en-US" altLang="zh-CN" sz="1200" dirty="0">
                <a:solidFill>
                  <a:schemeClr val="accent2">
                    <a:lumMod val="75000"/>
                  </a:schemeClr>
                </a:solidFill>
              </a:rPr>
              <a:t>$200 </a:t>
            </a:r>
            <a:r>
              <a:rPr lang="zh-CN" altLang="en-US" sz="1200" dirty="0">
                <a:solidFill>
                  <a:schemeClr val="accent2">
                    <a:lumMod val="75000"/>
                  </a:schemeClr>
                </a:solidFill>
              </a:rPr>
              <a:t>用于黑色素瘤检查。</a:t>
            </a:r>
            <a:endParaRPr lang="en-NZ" altLang="zh-CN" sz="1200" dirty="0">
              <a:solidFill>
                <a:schemeClr val="accent2">
                  <a:lumMod val="75000"/>
                </a:schemeClr>
              </a:solidFill>
            </a:endParaRPr>
          </a:p>
          <a:p>
            <a:pPr marL="628650" lvl="1" indent="-171450">
              <a:buFont typeface="Wingdings" panose="05000000000000000000" pitchFamily="2" charset="2"/>
              <a:buChar char="ü"/>
            </a:pPr>
            <a:r>
              <a:rPr lang="zh-CN" altLang="en-US" sz="1200" dirty="0">
                <a:solidFill>
                  <a:schemeClr val="accent2">
                    <a:lumMod val="75000"/>
                  </a:schemeClr>
                </a:solidFill>
              </a:rPr>
              <a:t>最高</a:t>
            </a:r>
            <a:r>
              <a:rPr lang="en-US" altLang="zh-CN" sz="1200" dirty="0">
                <a:solidFill>
                  <a:schemeClr val="accent2">
                    <a:lumMod val="75000"/>
                  </a:schemeClr>
                </a:solidFill>
              </a:rPr>
              <a:t>$2,000</a:t>
            </a:r>
            <a:r>
              <a:rPr lang="zh-CN" altLang="en-US" sz="1200" dirty="0">
                <a:solidFill>
                  <a:schemeClr val="accent2">
                    <a:lumMod val="75000"/>
                  </a:schemeClr>
                </a:solidFill>
              </a:rPr>
              <a:t>的妊娠并发症产科费用。</a:t>
            </a:r>
            <a:endParaRPr lang="en-NZ" altLang="zh-CN" sz="1200" dirty="0">
              <a:solidFill>
                <a:schemeClr val="accent2">
                  <a:lumMod val="75000"/>
                </a:schemeClr>
              </a:solidFill>
            </a:endParaRPr>
          </a:p>
          <a:p>
            <a:pPr marL="628650" lvl="1" indent="-171450">
              <a:buFont typeface="Wingdings" panose="05000000000000000000" pitchFamily="2" charset="2"/>
              <a:buChar char="ü"/>
            </a:pPr>
            <a:r>
              <a:rPr lang="zh-CN" altLang="en-US" sz="1200" dirty="0">
                <a:solidFill>
                  <a:schemeClr val="accent2">
                    <a:lumMod val="75000"/>
                  </a:schemeClr>
                </a:solidFill>
              </a:rPr>
              <a:t>最高</a:t>
            </a:r>
            <a:r>
              <a:rPr lang="en-US" altLang="zh-CN" sz="1200" dirty="0">
                <a:solidFill>
                  <a:schemeClr val="accent2">
                    <a:lumMod val="75000"/>
                  </a:schemeClr>
                </a:solidFill>
              </a:rPr>
              <a:t>$150</a:t>
            </a:r>
            <a:r>
              <a:rPr lang="zh-CN" altLang="en-US" sz="1200" dirty="0">
                <a:solidFill>
                  <a:schemeClr val="accent2">
                    <a:lumMod val="75000"/>
                  </a:schemeClr>
                </a:solidFill>
              </a:rPr>
              <a:t>的家庭医生身体检查费用。</a:t>
            </a:r>
            <a:endParaRPr lang="en-NZ" altLang="zh-CN" sz="1200" dirty="0">
              <a:solidFill>
                <a:schemeClr val="accent2">
                  <a:lumMod val="75000"/>
                </a:schemeClr>
              </a:solidFill>
            </a:endParaRPr>
          </a:p>
          <a:p>
            <a:pPr marL="628650" lvl="1" indent="-171450">
              <a:buFont typeface="Wingdings" panose="05000000000000000000" pitchFamily="2" charset="2"/>
              <a:buChar char="ü"/>
            </a:pPr>
            <a:r>
              <a:rPr lang="zh-CN" altLang="en-US" sz="1200" dirty="0">
                <a:solidFill>
                  <a:schemeClr val="accent2">
                    <a:lumMod val="75000"/>
                  </a:schemeClr>
                </a:solidFill>
              </a:rPr>
              <a:t>对绝育保障，包括输精管结扎或女性绝育。</a:t>
            </a:r>
            <a:endParaRPr lang="en-NZ" altLang="zh-CN" sz="1200" dirty="0">
              <a:solidFill>
                <a:schemeClr val="accent2">
                  <a:lumMod val="75000"/>
                </a:schemeClr>
              </a:solidFill>
            </a:endParaRPr>
          </a:p>
          <a:p>
            <a:pPr marL="628650" lvl="1" indent="-171450">
              <a:buFont typeface="Wingdings" panose="05000000000000000000" pitchFamily="2" charset="2"/>
              <a:buChar char="ü"/>
            </a:pPr>
            <a:r>
              <a:rPr lang="en-NZ" altLang="zh-CN" sz="1200" dirty="0">
                <a:solidFill>
                  <a:schemeClr val="accent2">
                    <a:lumMod val="75000"/>
                  </a:schemeClr>
                </a:solidFill>
              </a:rPr>
              <a:t>80% </a:t>
            </a:r>
            <a:r>
              <a:rPr lang="zh-CN" altLang="en-US" sz="1200" dirty="0">
                <a:solidFill>
                  <a:schemeClr val="accent2">
                    <a:lumMod val="75000"/>
                  </a:schemeClr>
                </a:solidFill>
              </a:rPr>
              <a:t>的费用最高</a:t>
            </a:r>
            <a:r>
              <a:rPr lang="en-US" altLang="zh-CN" sz="1200" dirty="0">
                <a:solidFill>
                  <a:schemeClr val="accent2">
                    <a:lumMod val="75000"/>
                  </a:schemeClr>
                </a:solidFill>
              </a:rPr>
              <a:t>$1000</a:t>
            </a:r>
            <a:r>
              <a:rPr lang="zh-CN" altLang="en-US" sz="1200" dirty="0">
                <a:solidFill>
                  <a:schemeClr val="accent2">
                    <a:lumMod val="75000"/>
                  </a:schemeClr>
                </a:solidFill>
              </a:rPr>
              <a:t>，用于支付结肠镜检查或胃镜检查的费用。此福利必须在符合要求后的 </a:t>
            </a:r>
            <a:r>
              <a:rPr lang="en-US" altLang="zh-CN" sz="1200" dirty="0">
                <a:solidFill>
                  <a:schemeClr val="accent2">
                    <a:lumMod val="75000"/>
                  </a:schemeClr>
                </a:solidFill>
              </a:rPr>
              <a:t>12 </a:t>
            </a:r>
            <a:r>
              <a:rPr lang="zh-CN" altLang="en-US" sz="1200" dirty="0">
                <a:solidFill>
                  <a:schemeClr val="accent2">
                    <a:lumMod val="75000"/>
                  </a:schemeClr>
                </a:solidFill>
              </a:rPr>
              <a:t>个月内领取，并且不能累计</a:t>
            </a:r>
            <a:r>
              <a:rPr lang="zh-CN" altLang="en-US" sz="1200" dirty="0"/>
              <a:t>。</a:t>
            </a:r>
            <a:endParaRPr lang="en-NZ" altLang="zh-CN" sz="1200" dirty="0"/>
          </a:p>
          <a:p>
            <a:endParaRPr lang="en-NZ" altLang="zh-CN" sz="1400" dirty="0"/>
          </a:p>
          <a:p>
            <a:endParaRPr lang="en-NZ" altLang="zh-CN" dirty="0">
              <a:solidFill>
                <a:srgbClr val="1B1B1A"/>
              </a:solidFill>
              <a:latin typeface="HelveticaNeueLT Pro 45 Lt"/>
            </a:endParaRPr>
          </a:p>
          <a:p>
            <a:endParaRPr lang="en-NZ" sz="1800" b="0" i="0" u="none" strike="noStrike" baseline="0" dirty="0">
              <a:solidFill>
                <a:srgbClr val="1B1B1A"/>
              </a:solidFill>
              <a:latin typeface="HelveticaNeueLT Pro 45 Lt"/>
            </a:endParaRPr>
          </a:p>
          <a:p>
            <a:pPr marL="800100" lvl="1" indent="-342900">
              <a:buFont typeface="Wingdings" panose="05000000000000000000" pitchFamily="2" charset="2"/>
              <a:buChar char="ü"/>
            </a:pPr>
            <a:endParaRPr lang="en-NZ" sz="1400" dirty="0"/>
          </a:p>
          <a:p>
            <a:pPr marL="1200150" lvl="2" indent="-285750">
              <a:buFont typeface="Wingdings" panose="05000000000000000000" pitchFamily="2" charset="2"/>
              <a:buChar char="ü"/>
            </a:pPr>
            <a:endParaRPr lang="en-NZ" dirty="0"/>
          </a:p>
          <a:p>
            <a:r>
              <a:rPr lang="en-NZ" dirty="0"/>
              <a:t> </a:t>
            </a:r>
          </a:p>
        </p:txBody>
      </p:sp>
      <p:pic>
        <p:nvPicPr>
          <p:cNvPr id="5" name="Picture 4" descr="A blue and white logo&#10;&#10;Description automatically generated">
            <a:extLst>
              <a:ext uri="{FF2B5EF4-FFF2-40B4-BE49-F238E27FC236}">
                <a16:creationId xmlns:a16="http://schemas.microsoft.com/office/drawing/2014/main" id="{0F702092-45DD-5050-19E9-BF62146574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89761" y="1089434"/>
            <a:ext cx="1763246" cy="519238"/>
          </a:xfrm>
          <a:prstGeom prst="rect">
            <a:avLst/>
          </a:prstGeom>
        </p:spPr>
      </p:pic>
    </p:spTree>
    <p:extLst>
      <p:ext uri="{BB962C8B-B14F-4D97-AF65-F5344CB8AC3E}">
        <p14:creationId xmlns:p14="http://schemas.microsoft.com/office/powerpoint/2010/main" val="468121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5665" y="1772492"/>
            <a:ext cx="10972800" cy="1143000"/>
          </a:xfrm>
        </p:spPr>
        <p:txBody>
          <a:bodyPr>
            <a:normAutofit fontScale="90000"/>
          </a:bodyPr>
          <a:lstStyle/>
          <a:p>
            <a:r>
              <a:rPr lang="en-US" altLang="zh-CN" sz="3600" b="1" dirty="0">
                <a:latin typeface="Arial Rounded MT Bold" panose="020F0704030504030204" pitchFamily="34" charset="0"/>
              </a:rPr>
              <a:t>6.</a:t>
            </a:r>
            <a:r>
              <a:rPr lang="en-US" altLang="zh-CN" sz="3600" dirty="0">
                <a:latin typeface="Arial" panose="020B0604020202020204" pitchFamily="34" charset="0"/>
                <a:cs typeface="Arial" panose="020B0604020202020204" pitchFamily="34" charset="0"/>
              </a:rPr>
              <a:t> </a:t>
            </a:r>
            <a:r>
              <a:rPr lang="zh-CN" altLang="en-US" sz="3600" dirty="0">
                <a:latin typeface="Arial" panose="020B0604020202020204" pitchFamily="34" charset="0"/>
                <a:cs typeface="Arial" panose="020B0604020202020204" pitchFamily="34" charset="0"/>
              </a:rPr>
              <a:t>其它问题分享</a:t>
            </a:r>
            <a:br>
              <a:rPr lang="en-NZ" altLang="zh-CN" sz="3600" dirty="0">
                <a:latin typeface="Arial" panose="020B0604020202020204" pitchFamily="34" charset="0"/>
                <a:cs typeface="Arial" panose="020B0604020202020204" pitchFamily="34" charset="0"/>
              </a:rPr>
            </a:br>
            <a:br>
              <a:rPr lang="en-NZ" altLang="zh-CN" sz="3600" dirty="0">
                <a:latin typeface="Arial" panose="020B0604020202020204" pitchFamily="34" charset="0"/>
                <a:cs typeface="Arial" panose="020B0604020202020204" pitchFamily="34" charset="0"/>
              </a:rPr>
            </a:br>
            <a:br>
              <a:rPr lang="en-US" altLang="zh-CN" sz="3600" b="1" dirty="0">
                <a:latin typeface="Arial Rounded MT Bold" panose="020F0704030504030204" pitchFamily="34" charset="0"/>
              </a:rPr>
            </a:br>
            <a:endParaRPr lang="zh-CN" altLang="en-US" sz="2000" b="1" dirty="0">
              <a:latin typeface="Arial Rounded MT Bold" panose="020F070403050403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0394" y="5504155"/>
            <a:ext cx="1764446" cy="1353845"/>
          </a:xfrm>
          <a:prstGeom prst="rect">
            <a:avLst/>
          </a:prstGeom>
        </p:spPr>
      </p:pic>
      <p:sp>
        <p:nvSpPr>
          <p:cNvPr id="7" name="TextBox 6">
            <a:extLst>
              <a:ext uri="{FF2B5EF4-FFF2-40B4-BE49-F238E27FC236}">
                <a16:creationId xmlns:a16="http://schemas.microsoft.com/office/drawing/2014/main" id="{134C82E4-A917-77E4-8900-A26FB67170C6}"/>
              </a:ext>
            </a:extLst>
          </p:cNvPr>
          <p:cNvSpPr txBox="1"/>
          <p:nvPr/>
        </p:nvSpPr>
        <p:spPr>
          <a:xfrm>
            <a:off x="1019566" y="1982450"/>
            <a:ext cx="9378616" cy="3754874"/>
          </a:xfrm>
          <a:prstGeom prst="rect">
            <a:avLst/>
          </a:prstGeom>
          <a:noFill/>
          <a:ln>
            <a:noFill/>
          </a:ln>
        </p:spPr>
        <p:txBody>
          <a:bodyPr wrap="square" rtlCol="0">
            <a:spAutoFit/>
          </a:bodyPr>
          <a:lstStyle/>
          <a:p>
            <a:pPr marL="342900" indent="-342900">
              <a:buAutoNum type="arabicPeriod"/>
            </a:pPr>
            <a:r>
              <a:rPr lang="en-US" altLang="zh-CN" sz="1400" dirty="0"/>
              <a:t>Financial Hardship</a:t>
            </a:r>
          </a:p>
          <a:p>
            <a:pPr marL="742950" lvl="1" indent="-285750">
              <a:buFont typeface="Wingdings" panose="05000000000000000000" pitchFamily="2" charset="2"/>
              <a:buChar char="ü"/>
            </a:pPr>
            <a:r>
              <a:rPr lang="en-US" altLang="zh-CN" sz="1400" dirty="0"/>
              <a:t>Premium Holiday</a:t>
            </a:r>
          </a:p>
          <a:p>
            <a:pPr marL="742950" lvl="1" indent="-285750">
              <a:buFont typeface="Wingdings" panose="05000000000000000000" pitchFamily="2" charset="2"/>
              <a:buChar char="ü"/>
            </a:pPr>
            <a:r>
              <a:rPr lang="en-US" altLang="zh-CN" sz="1400" dirty="0"/>
              <a:t>Policy Suspension</a:t>
            </a:r>
          </a:p>
          <a:p>
            <a:pPr marL="742950" lvl="1" indent="-285750">
              <a:buFont typeface="Wingdings" panose="05000000000000000000" pitchFamily="2" charset="2"/>
              <a:buChar char="ü"/>
            </a:pPr>
            <a:endParaRPr lang="en-US" altLang="zh-CN" sz="1400" dirty="0"/>
          </a:p>
          <a:p>
            <a:pPr marL="342900" indent="-342900">
              <a:buAutoNum type="arabicPeriod"/>
            </a:pPr>
            <a:r>
              <a:rPr lang="en-US" altLang="zh-CN" sz="1400" dirty="0"/>
              <a:t>Premium Reduce- Control premium costs </a:t>
            </a:r>
          </a:p>
          <a:p>
            <a:pPr marL="742950" lvl="1" indent="-285750">
              <a:buFont typeface="Wingdings" panose="05000000000000000000" pitchFamily="2" charset="2"/>
              <a:buChar char="ü"/>
            </a:pPr>
            <a:r>
              <a:rPr lang="en-US" altLang="zh-CN" sz="1400" dirty="0"/>
              <a:t>Remove CPI </a:t>
            </a:r>
          </a:p>
          <a:p>
            <a:pPr marL="742950" lvl="1" indent="-285750">
              <a:buFont typeface="Wingdings" panose="05000000000000000000" pitchFamily="2" charset="2"/>
              <a:buChar char="ü"/>
            </a:pPr>
            <a:r>
              <a:rPr lang="en-US" altLang="zh-CN" sz="1400" dirty="0"/>
              <a:t>Remove Option Benefits </a:t>
            </a:r>
          </a:p>
          <a:p>
            <a:pPr marL="742950" lvl="1" indent="-285750">
              <a:buFont typeface="Wingdings" panose="05000000000000000000" pitchFamily="2" charset="2"/>
              <a:buChar char="ü"/>
            </a:pPr>
            <a:r>
              <a:rPr lang="en-US" altLang="zh-CN" sz="1400" dirty="0"/>
              <a:t>Reduce Insured amount </a:t>
            </a:r>
          </a:p>
          <a:p>
            <a:pPr marL="742950" lvl="1" indent="-285750">
              <a:buFont typeface="Wingdings" panose="05000000000000000000" pitchFamily="2" charset="2"/>
              <a:buChar char="ü"/>
            </a:pPr>
            <a:r>
              <a:rPr lang="en-US" altLang="zh-CN" sz="1400" dirty="0"/>
              <a:t>Increase Wait Period /Decrease benefit period</a:t>
            </a:r>
          </a:p>
          <a:p>
            <a:pPr marL="742950" lvl="1" indent="-285750">
              <a:buFont typeface="Wingdings" panose="05000000000000000000" pitchFamily="2" charset="2"/>
              <a:buChar char="ü"/>
            </a:pPr>
            <a:r>
              <a:rPr lang="en-US" altLang="zh-CN" sz="1400" dirty="0"/>
              <a:t>Add Excess</a:t>
            </a:r>
          </a:p>
          <a:p>
            <a:pPr marL="742950" lvl="1" indent="-285750">
              <a:buFont typeface="Wingdings" panose="05000000000000000000" pitchFamily="2" charset="2"/>
              <a:buChar char="ü"/>
            </a:pPr>
            <a:r>
              <a:rPr lang="en-US" altLang="zh-CN" sz="1400" dirty="0"/>
              <a:t>Change Plan </a:t>
            </a:r>
          </a:p>
          <a:p>
            <a:pPr marL="342900" indent="-342900">
              <a:buAutoNum type="arabicPeriod"/>
            </a:pPr>
            <a:endParaRPr lang="en-US" altLang="zh-CN" sz="1400" dirty="0"/>
          </a:p>
          <a:p>
            <a:pPr marL="342900" indent="-342900">
              <a:buAutoNum type="arabicPeriod"/>
            </a:pPr>
            <a:r>
              <a:rPr lang="en-US" altLang="zh-CN" sz="1400" dirty="0"/>
              <a:t>Policy Ownership </a:t>
            </a:r>
          </a:p>
          <a:p>
            <a:pPr marL="342900" indent="-342900">
              <a:buAutoNum type="arabicPeriod"/>
            </a:pPr>
            <a:endParaRPr lang="en-US" altLang="zh-CN" sz="1400" dirty="0"/>
          </a:p>
          <a:p>
            <a:pPr marL="342900" indent="-342900">
              <a:buAutoNum type="arabicPeriod"/>
            </a:pPr>
            <a:r>
              <a:rPr lang="en-US" altLang="zh-CN" sz="1400" dirty="0"/>
              <a:t>Kids Cover </a:t>
            </a:r>
          </a:p>
          <a:p>
            <a:pPr marL="342900" indent="-342900">
              <a:buAutoNum type="arabicPeriod"/>
            </a:pPr>
            <a:endParaRPr lang="en-US" altLang="zh-CN" sz="1400" dirty="0"/>
          </a:p>
          <a:p>
            <a:pPr lvl="1"/>
            <a:endParaRPr lang="en-US" altLang="zh-CN" sz="1400" dirty="0"/>
          </a:p>
        </p:txBody>
      </p:sp>
      <p:pic>
        <p:nvPicPr>
          <p:cNvPr id="6" name="Picture 5" descr="A group of questions with question marks&#10;&#10;Description automatically generated">
            <a:extLst>
              <a:ext uri="{FF2B5EF4-FFF2-40B4-BE49-F238E27FC236}">
                <a16:creationId xmlns:a16="http://schemas.microsoft.com/office/drawing/2014/main" id="{33B94C98-0F8A-8E41-53EE-FE86473FD2B1}"/>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765024" y="2182130"/>
            <a:ext cx="4687083" cy="2615393"/>
          </a:xfrm>
          <a:prstGeom prst="rect">
            <a:avLst/>
          </a:prstGeom>
        </p:spPr>
      </p:pic>
    </p:spTree>
    <p:extLst>
      <p:ext uri="{BB962C8B-B14F-4D97-AF65-F5344CB8AC3E}">
        <p14:creationId xmlns:p14="http://schemas.microsoft.com/office/powerpoint/2010/main" val="871643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13129</TotalTime>
  <Words>1307</Words>
  <Application>Microsoft Office PowerPoint</Application>
  <PresentationFormat>Widescreen</PresentationFormat>
  <Paragraphs>145</Paragraphs>
  <Slides>11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HelveticaNeueLT Pro 45 Lt</vt:lpstr>
      <vt:lpstr>Arial</vt:lpstr>
      <vt:lpstr>Arial Rounded MT Bold</vt:lpstr>
      <vt:lpstr>Calibri</vt:lpstr>
      <vt:lpstr>Century Gothic</vt:lpstr>
      <vt:lpstr>Palatino Linotype</vt:lpstr>
      <vt:lpstr>Wingdings</vt:lpstr>
      <vt:lpstr>Wingdings 2</vt:lpstr>
      <vt:lpstr>Presentation on brainstorming</vt:lpstr>
      <vt:lpstr>Problems from Policy Review  保单年审中发现的一些问题</vt:lpstr>
      <vt:lpstr>Before we start - Disclaimer</vt:lpstr>
      <vt:lpstr>我们今天讨论的问题</vt:lpstr>
      <vt:lpstr>1. Policy Review- 保单年审会议的重要性 </vt:lpstr>
      <vt:lpstr>2. Southern Cross Policy review meeting 分享   </vt:lpstr>
      <vt:lpstr>3. nib Policy review meeting 分享   </vt:lpstr>
      <vt:lpstr>4. AIA Policy review meeting 分享   </vt:lpstr>
      <vt:lpstr>5. Accuro Policy review meeting 分享   </vt:lpstr>
      <vt:lpstr>6. 其它问题分享   </vt:lpstr>
      <vt:lpstr>GINKGO Services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医疗保障的更多选择</dc:title>
  <dc:creator>Anita Fu</dc:creator>
  <cp:lastModifiedBy>Anita Zhang</cp:lastModifiedBy>
  <cp:revision>98</cp:revision>
  <dcterms:created xsi:type="dcterms:W3CDTF">2021-02-24T01:44:43Z</dcterms:created>
  <dcterms:modified xsi:type="dcterms:W3CDTF">2023-10-26T03:52:03Z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